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95" r:id="rId3"/>
    <p:sldId id="355" r:id="rId4"/>
    <p:sldId id="356" r:id="rId5"/>
    <p:sldId id="298" r:id="rId6"/>
    <p:sldId id="297" r:id="rId7"/>
    <p:sldId id="257" r:id="rId8"/>
    <p:sldId id="296" r:id="rId9"/>
    <p:sldId id="299" r:id="rId10"/>
    <p:sldId id="300" r:id="rId11"/>
    <p:sldId id="301" r:id="rId12"/>
    <p:sldId id="304" r:id="rId13"/>
    <p:sldId id="306" r:id="rId14"/>
    <p:sldId id="305" r:id="rId15"/>
    <p:sldId id="302" r:id="rId16"/>
    <p:sldId id="303" r:id="rId17"/>
    <p:sldId id="313" r:id="rId18"/>
    <p:sldId id="314"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10" r:id="rId37"/>
    <p:sldId id="311" r:id="rId38"/>
    <p:sldId id="312" r:id="rId39"/>
    <p:sldId id="345" r:id="rId40"/>
    <p:sldId id="346" r:id="rId41"/>
    <p:sldId id="347" r:id="rId42"/>
    <p:sldId id="348" r:id="rId43"/>
    <p:sldId id="349" r:id="rId44"/>
    <p:sldId id="350" r:id="rId45"/>
    <p:sldId id="351" r:id="rId46"/>
    <p:sldId id="352" r:id="rId47"/>
    <p:sldId id="353" r:id="rId48"/>
    <p:sldId id="354" r:id="rId49"/>
    <p:sldId id="357" r:id="rId50"/>
    <p:sldId id="326" r:id="rId51"/>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p:cViewPr varScale="1">
        <p:scale>
          <a:sx n="176" d="100"/>
          <a:sy n="176" d="100"/>
        </p:scale>
        <p:origin x="1229" y="10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55849A30-D467-4781-89CB-F851F49E11FE}" type="datetimeFigureOut">
              <a:rPr lang="en-IN" smtClean="0"/>
              <a:t>06-10-2025</a:t>
            </a:fld>
            <a:endParaRPr lang="en-IN"/>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14C1639A-A3DA-4594-A7E5-8842E55186F9}" type="slidenum">
              <a:rPr lang="en-IN" smtClean="0"/>
              <a:t>‹#›</a:t>
            </a:fld>
            <a:endParaRPr lang="en-IN"/>
          </a:p>
        </p:txBody>
      </p:sp>
    </p:spTree>
    <p:extLst>
      <p:ext uri="{BB962C8B-B14F-4D97-AF65-F5344CB8AC3E}">
        <p14:creationId xmlns:p14="http://schemas.microsoft.com/office/powerpoint/2010/main" val="401638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C1639A-A3DA-4594-A7E5-8842E55186F9}" type="slidenum">
              <a:rPr lang="en-IN" smtClean="0"/>
              <a:t>1</a:t>
            </a:fld>
            <a:endParaRPr lang="en-IN"/>
          </a:p>
        </p:txBody>
      </p:sp>
    </p:spTree>
    <p:extLst>
      <p:ext uri="{BB962C8B-B14F-4D97-AF65-F5344CB8AC3E}">
        <p14:creationId xmlns:p14="http://schemas.microsoft.com/office/powerpoint/2010/main" val="3947101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17" name="bg object 17"/>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20" name="bg object 20"/>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23" name="bg object 23"/>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26" name="bg object 26"/>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27" name="bg object 27"/>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30" name="bg object 30"/>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sp>
        <p:nvSpPr>
          <p:cNvPr id="31" name="bg object 31"/>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32" name="bg object 32"/>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sp>
        <p:nvSpPr>
          <p:cNvPr id="2" name="Holder 2"/>
          <p:cNvSpPr>
            <a:spLocks noGrp="1"/>
          </p:cNvSpPr>
          <p:nvPr>
            <p:ph type="ctrTitle"/>
          </p:nvPr>
        </p:nvSpPr>
        <p:spPr>
          <a:xfrm>
            <a:off x="95299" y="72060"/>
            <a:ext cx="1255395" cy="238760"/>
          </a:xfrm>
          <a:prstGeom prst="rect">
            <a:avLst/>
          </a:prstGeom>
        </p:spPr>
        <p:txBody>
          <a:bodyPr wrap="square" lIns="0" tIns="0" rIns="0" bIns="0">
            <a:spAutoFit/>
          </a:bodyPr>
          <a:lstStyle>
            <a:lvl1pPr>
              <a:defRPr sz="1400" b="0" i="0">
                <a:solidFill>
                  <a:srgbClr val="3333B2"/>
                </a:solidFill>
                <a:latin typeface="Arial MT"/>
                <a:cs typeface="Arial MT"/>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17" name="bg object 17"/>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20" name="bg object 20"/>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23" name="bg object 23"/>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26" name="bg object 26"/>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27" name="bg object 27"/>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30" name="bg object 30"/>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sp>
        <p:nvSpPr>
          <p:cNvPr id="31" name="bg object 31"/>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32" name="bg object 32"/>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0" i="0">
                <a:solidFill>
                  <a:srgbClr val="3333B2"/>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Arial MT"/>
                <a:cs typeface="Arial MT"/>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7" name="Holder 7"/>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17" name="bg object 17"/>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20" name="bg object 20"/>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23" name="bg object 23"/>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26" name="bg object 26"/>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27" name="bg object 27"/>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30" name="bg object 30"/>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sp>
        <p:nvSpPr>
          <p:cNvPr id="31" name="bg object 31"/>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32" name="bg object 32"/>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0" i="0">
                <a:solidFill>
                  <a:srgbClr val="3333B2"/>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5" name="Holder 5"/>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4" name="Holder 4"/>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61574"/>
            <a:ext cx="43180" cy="30480"/>
          </a:xfrm>
          <a:custGeom>
            <a:avLst/>
            <a:gdLst/>
            <a:ahLst/>
            <a:cxnLst/>
            <a:rect l="l" t="t" r="r" b="b"/>
            <a:pathLst>
              <a:path w="43180" h="30479">
                <a:moveTo>
                  <a:pt x="0" y="30367"/>
                </a:moveTo>
                <a:lnTo>
                  <a:pt x="43019" y="30367"/>
                </a:lnTo>
                <a:lnTo>
                  <a:pt x="43019" y="0"/>
                </a:lnTo>
                <a:lnTo>
                  <a:pt x="0" y="0"/>
                </a:lnTo>
                <a:lnTo>
                  <a:pt x="0" y="30367"/>
                </a:lnTo>
                <a:close/>
              </a:path>
            </a:pathLst>
          </a:custGeom>
          <a:ln w="5059">
            <a:solidFill>
              <a:srgbClr val="ADADE0"/>
            </a:solidFill>
          </a:ln>
        </p:spPr>
        <p:txBody>
          <a:bodyPr wrap="square" lIns="0" tIns="0" rIns="0" bIns="0" rtlCol="0"/>
          <a:lstStyle/>
          <a:p>
            <a:endParaRPr/>
          </a:p>
        </p:txBody>
      </p:sp>
      <p:sp>
        <p:nvSpPr>
          <p:cNvPr id="17" name="bg object 17"/>
          <p:cNvSpPr/>
          <p:nvPr/>
        </p:nvSpPr>
        <p:spPr>
          <a:xfrm>
            <a:off x="298946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251261"/>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59"/>
                </a:lnTo>
                <a:lnTo>
                  <a:pt x="53671" y="10159"/>
                </a:lnTo>
                <a:lnTo>
                  <a:pt x="53671" y="40640"/>
                </a:lnTo>
                <a:lnTo>
                  <a:pt x="43512" y="40640"/>
                </a:lnTo>
              </a:path>
              <a:path w="64135" h="50800">
                <a:moveTo>
                  <a:pt x="20652" y="10159"/>
                </a:moveTo>
                <a:lnTo>
                  <a:pt x="20652" y="0"/>
                </a:lnTo>
                <a:lnTo>
                  <a:pt x="63832" y="0"/>
                </a:lnTo>
                <a:lnTo>
                  <a:pt x="63832" y="30479"/>
                </a:lnTo>
                <a:lnTo>
                  <a:pt x="53671" y="30479"/>
                </a:lnTo>
              </a:path>
            </a:pathLst>
          </a:custGeom>
          <a:ln w="5059">
            <a:solidFill>
              <a:srgbClr val="ADADE0"/>
            </a:solidFill>
          </a:ln>
        </p:spPr>
        <p:txBody>
          <a:bodyPr wrap="square" lIns="0" tIns="0" rIns="0" bIns="0" rtlCol="0"/>
          <a:lstStyle/>
          <a:p>
            <a:endParaRPr/>
          </a:p>
        </p:txBody>
      </p:sp>
      <p:sp>
        <p:nvSpPr>
          <p:cNvPr id="20" name="bg object 20"/>
          <p:cNvSpPr/>
          <p:nvPr/>
        </p:nvSpPr>
        <p:spPr>
          <a:xfrm>
            <a:off x="326044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263963"/>
            <a:ext cx="38100" cy="0"/>
          </a:xfrm>
          <a:custGeom>
            <a:avLst/>
            <a:gdLst/>
            <a:ahLst/>
            <a:cxnLst/>
            <a:rect l="l" t="t" r="r" b="b"/>
            <a:pathLst>
              <a:path w="38100">
                <a:moveTo>
                  <a:pt x="0" y="0"/>
                </a:moveTo>
                <a:lnTo>
                  <a:pt x="38100" y="0"/>
                </a:lnTo>
              </a:path>
            </a:pathLst>
          </a:custGeom>
          <a:ln w="7590">
            <a:solidFill>
              <a:srgbClr val="ADADE0"/>
            </a:solidFill>
          </a:ln>
        </p:spPr>
        <p:txBody>
          <a:bodyPr wrap="square" lIns="0" tIns="0" rIns="0" bIns="0" rtlCol="0"/>
          <a:lstStyle/>
          <a:p>
            <a:endParaRPr/>
          </a:p>
        </p:txBody>
      </p:sp>
      <p:sp>
        <p:nvSpPr>
          <p:cNvPr id="23" name="bg object 23"/>
          <p:cNvSpPr/>
          <p:nvPr/>
        </p:nvSpPr>
        <p:spPr>
          <a:xfrm>
            <a:off x="353142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D6D6EF"/>
            </a:solidFill>
          </a:ln>
        </p:spPr>
        <p:txBody>
          <a:bodyPr wrap="square" lIns="0" tIns="0" rIns="0" bIns="0" rtlCol="0"/>
          <a:lstStyle/>
          <a:p>
            <a:endParaRPr/>
          </a:p>
        </p:txBody>
      </p:sp>
      <p:sp>
        <p:nvSpPr>
          <p:cNvPr id="26" name="bg object 26"/>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0">
            <a:solidFill>
              <a:srgbClr val="ADADE0"/>
            </a:solidFill>
          </a:ln>
        </p:spPr>
        <p:txBody>
          <a:bodyPr wrap="square" lIns="0" tIns="0" rIns="0" bIns="0" rtlCol="0"/>
          <a:lstStyle/>
          <a:p>
            <a:endParaRPr/>
          </a:p>
        </p:txBody>
      </p:sp>
      <p:sp>
        <p:nvSpPr>
          <p:cNvPr id="27" name="bg object 27"/>
          <p:cNvSpPr/>
          <p:nvPr/>
        </p:nvSpPr>
        <p:spPr>
          <a:xfrm>
            <a:off x="3802393"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5"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0">
            <a:solidFill>
              <a:srgbClr val="D6D6EF"/>
            </a:solidFill>
          </a:ln>
        </p:spPr>
        <p:txBody>
          <a:bodyPr wrap="square" lIns="0" tIns="0" rIns="0" bIns="0" rtlCol="0"/>
          <a:lstStyle/>
          <a:p>
            <a:endParaRPr/>
          </a:p>
        </p:txBody>
      </p:sp>
      <p:sp>
        <p:nvSpPr>
          <p:cNvPr id="30" name="bg object 30"/>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ADADE0"/>
            </a:solidFill>
          </a:ln>
        </p:spPr>
        <p:txBody>
          <a:bodyPr wrap="square" lIns="0" tIns="0" rIns="0" bIns="0" rtlCol="0"/>
          <a:lstStyle/>
          <a:p>
            <a:endParaRPr/>
          </a:p>
        </p:txBody>
      </p:sp>
      <p:sp>
        <p:nvSpPr>
          <p:cNvPr id="31" name="bg object 31"/>
          <p:cNvSpPr/>
          <p:nvPr/>
        </p:nvSpPr>
        <p:spPr>
          <a:xfrm>
            <a:off x="4451032" y="3281743"/>
            <a:ext cx="20320" cy="20320"/>
          </a:xfrm>
          <a:custGeom>
            <a:avLst/>
            <a:gdLst/>
            <a:ahLst/>
            <a:cxnLst/>
            <a:rect l="l" t="t" r="r" b="b"/>
            <a:pathLst>
              <a:path w="20320" h="20320">
                <a:moveTo>
                  <a:pt x="0" y="0"/>
                </a:moveTo>
                <a:lnTo>
                  <a:pt x="20320" y="20320"/>
                </a:lnTo>
              </a:path>
            </a:pathLst>
          </a:custGeom>
          <a:ln w="7590">
            <a:solidFill>
              <a:srgbClr val="ADADE0"/>
            </a:solidFill>
          </a:ln>
        </p:spPr>
        <p:txBody>
          <a:bodyPr wrap="square" lIns="0" tIns="0" rIns="0" bIns="0" rtlCol="0"/>
          <a:lstStyle/>
          <a:p>
            <a:endParaRPr/>
          </a:p>
        </p:txBody>
      </p:sp>
      <p:sp>
        <p:nvSpPr>
          <p:cNvPr id="32" name="bg object 32"/>
          <p:cNvSpPr/>
          <p:nvPr/>
        </p:nvSpPr>
        <p:spPr>
          <a:xfrm>
            <a:off x="4329112" y="3251261"/>
            <a:ext cx="233679" cy="50800"/>
          </a:xfrm>
          <a:custGeom>
            <a:avLst/>
            <a:gdLst/>
            <a:ahLst/>
            <a:cxnLst/>
            <a:rect l="l" t="t" r="r" b="b"/>
            <a:pathLst>
              <a:path w="233679" h="50800">
                <a:moveTo>
                  <a:pt x="125224" y="19169"/>
                </a:moveTo>
                <a:lnTo>
                  <a:pt x="125224" y="10783"/>
                </a:lnTo>
                <a:lnTo>
                  <a:pt x="118426" y="3985"/>
                </a:lnTo>
                <a:lnTo>
                  <a:pt x="110040" y="3985"/>
                </a:lnTo>
                <a:lnTo>
                  <a:pt x="101654" y="3985"/>
                </a:lnTo>
                <a:lnTo>
                  <a:pt x="94857" y="10783"/>
                </a:lnTo>
                <a:lnTo>
                  <a:pt x="94857" y="19169"/>
                </a:lnTo>
                <a:lnTo>
                  <a:pt x="94857" y="27555"/>
                </a:lnTo>
                <a:lnTo>
                  <a:pt x="101654" y="34353"/>
                </a:lnTo>
                <a:lnTo>
                  <a:pt x="110040" y="34353"/>
                </a:lnTo>
                <a:lnTo>
                  <a:pt x="118426" y="34353"/>
                </a:lnTo>
                <a:lnTo>
                  <a:pt x="125224" y="27555"/>
                </a:lnTo>
                <a:lnTo>
                  <a:pt x="125224" y="19169"/>
                </a:lnTo>
                <a:close/>
              </a:path>
              <a:path w="233679" h="50800">
                <a:moveTo>
                  <a:pt x="40640" y="50800"/>
                </a:moveTo>
                <a:lnTo>
                  <a:pt x="50400" y="48795"/>
                </a:lnTo>
                <a:lnTo>
                  <a:pt x="58488" y="43338"/>
                </a:lnTo>
                <a:lnTo>
                  <a:pt x="64002" y="35261"/>
                </a:lnTo>
                <a:lnTo>
                  <a:pt x="66040" y="25400"/>
                </a:lnTo>
                <a:lnTo>
                  <a:pt x="64036" y="15537"/>
                </a:lnTo>
                <a:lnTo>
                  <a:pt x="58578" y="7461"/>
                </a:lnTo>
                <a:lnTo>
                  <a:pt x="50501" y="2004"/>
                </a:lnTo>
                <a:lnTo>
                  <a:pt x="40640" y="0"/>
                </a:lnTo>
                <a:lnTo>
                  <a:pt x="30777" y="2004"/>
                </a:lnTo>
                <a:lnTo>
                  <a:pt x="22700" y="7461"/>
                </a:lnTo>
                <a:lnTo>
                  <a:pt x="17243" y="15537"/>
                </a:lnTo>
                <a:lnTo>
                  <a:pt x="15239" y="25400"/>
                </a:lnTo>
              </a:path>
              <a:path w="233679" h="50800">
                <a:moveTo>
                  <a:pt x="30479" y="17779"/>
                </a:moveTo>
                <a:lnTo>
                  <a:pt x="15239" y="30479"/>
                </a:lnTo>
                <a:lnTo>
                  <a:pt x="0" y="17779"/>
                </a:lnTo>
              </a:path>
              <a:path w="233679" h="50800">
                <a:moveTo>
                  <a:pt x="193042" y="50800"/>
                </a:moveTo>
                <a:lnTo>
                  <a:pt x="183179" y="48795"/>
                </a:lnTo>
                <a:lnTo>
                  <a:pt x="175103" y="43338"/>
                </a:lnTo>
                <a:lnTo>
                  <a:pt x="169646" y="35261"/>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3" y="17779"/>
                </a:moveTo>
                <a:lnTo>
                  <a:pt x="218442" y="30479"/>
                </a:lnTo>
                <a:lnTo>
                  <a:pt x="203202" y="17779"/>
                </a:lnTo>
              </a:path>
            </a:pathLst>
          </a:custGeom>
          <a:ln w="5059">
            <a:solidFill>
              <a:srgbClr val="ADADE0"/>
            </a:solidFill>
          </a:ln>
        </p:spPr>
        <p:txBody>
          <a:bodyPr wrap="square" lIns="0" tIns="0" rIns="0" bIns="0" rtlCol="0"/>
          <a:lstStyle/>
          <a:p>
            <a:endParaRPr/>
          </a:p>
        </p:txBody>
      </p:sp>
      <p:sp>
        <p:nvSpPr>
          <p:cNvPr id="2" name="Holder 2"/>
          <p:cNvSpPr>
            <a:spLocks noGrp="1"/>
          </p:cNvSpPr>
          <p:nvPr>
            <p:ph type="title"/>
          </p:nvPr>
        </p:nvSpPr>
        <p:spPr>
          <a:xfrm>
            <a:off x="95299" y="59411"/>
            <a:ext cx="2122170" cy="238760"/>
          </a:xfrm>
          <a:prstGeom prst="rect">
            <a:avLst/>
          </a:prstGeom>
        </p:spPr>
        <p:txBody>
          <a:bodyPr wrap="square" lIns="0" tIns="0" rIns="0" bIns="0">
            <a:spAutoFit/>
          </a:bodyPr>
          <a:lstStyle>
            <a:lvl1pPr>
              <a:defRPr sz="1400" b="0" i="0">
                <a:solidFill>
                  <a:srgbClr val="3333B2"/>
                </a:solidFill>
                <a:latin typeface="Arial MT"/>
                <a:cs typeface="Arial MT"/>
              </a:defRPr>
            </a:lvl1pPr>
          </a:lstStyle>
          <a:p>
            <a:endParaRPr/>
          </a:p>
        </p:txBody>
      </p:sp>
      <p:sp>
        <p:nvSpPr>
          <p:cNvPr id="3" name="Holder 3"/>
          <p:cNvSpPr>
            <a:spLocks noGrp="1"/>
          </p:cNvSpPr>
          <p:nvPr>
            <p:ph type="body" idx="1"/>
          </p:nvPr>
        </p:nvSpPr>
        <p:spPr>
          <a:xfrm>
            <a:off x="125844" y="947633"/>
            <a:ext cx="4254500" cy="1881505"/>
          </a:xfrm>
          <a:prstGeom prst="rect">
            <a:avLst/>
          </a:prstGeom>
        </p:spPr>
        <p:txBody>
          <a:bodyPr wrap="square" lIns="0" tIns="0" rIns="0" bIns="0">
            <a:spAutoFit/>
          </a:bodyPr>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a:xfrm>
            <a:off x="4273651" y="3339566"/>
            <a:ext cx="261620" cy="111125"/>
          </a:xfrm>
          <a:prstGeom prst="rect">
            <a:avLst/>
          </a:prstGeom>
        </p:spPr>
        <p:txBody>
          <a:bodyPr wrap="square" lIns="0" tIns="0" rIns="0" bIns="0">
            <a:spAutoFit/>
          </a:bodyPr>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appliedaicourse.com/blog/singular-value-decomposition-svd-in-machine-learning/" TargetMode="External"/><Relationship Id="rId2" Type="http://schemas.openxmlformats.org/officeDocument/2006/relationships/hyperlink" Target="https://dmicz.github.io/machine-learning/svd-image-compress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www.columbia.edu/" TargetMode="Externa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3" y="3261574"/>
            <a:ext cx="43180" cy="30480"/>
          </a:xfrm>
          <a:custGeom>
            <a:avLst/>
            <a:gdLst/>
            <a:ahLst/>
            <a:cxnLst/>
            <a:rect l="l" t="t" r="r" b="b"/>
            <a:pathLst>
              <a:path w="43180" h="30479">
                <a:moveTo>
                  <a:pt x="0" y="30367"/>
                </a:moveTo>
                <a:lnTo>
                  <a:pt x="43019" y="30367"/>
                </a:lnTo>
                <a:lnTo>
                  <a:pt x="43019" y="0"/>
                </a:lnTo>
                <a:lnTo>
                  <a:pt x="0" y="0"/>
                </a:lnTo>
                <a:lnTo>
                  <a:pt x="0" y="30367"/>
                </a:lnTo>
                <a:close/>
              </a:path>
            </a:pathLst>
          </a:custGeom>
          <a:ln w="5059">
            <a:solidFill>
              <a:srgbClr val="ADADE0"/>
            </a:solidFill>
          </a:ln>
        </p:spPr>
        <p:txBody>
          <a:bodyPr wrap="square" lIns="0" tIns="0" rIns="0" bIns="0" rtlCol="0"/>
          <a:lstStyle/>
          <a:p>
            <a:endParaRPr/>
          </a:p>
        </p:txBody>
      </p:sp>
      <p:sp>
        <p:nvSpPr>
          <p:cNvPr id="3" name="object 3"/>
          <p:cNvSpPr/>
          <p:nvPr/>
        </p:nvSpPr>
        <p:spPr>
          <a:xfrm>
            <a:off x="298946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4" name="object 4"/>
          <p:cNvSpPr/>
          <p:nvPr/>
        </p:nvSpPr>
        <p:spPr>
          <a:xfrm>
            <a:off x="316726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248731"/>
            <a:ext cx="129539" cy="55880"/>
            <a:chOff x="3260445" y="3248731"/>
            <a:chExt cx="129539" cy="55880"/>
          </a:xfrm>
        </p:grpSpPr>
        <p:sp>
          <p:nvSpPr>
            <p:cNvPr id="6" name="object 6"/>
            <p:cNvSpPr/>
            <p:nvPr/>
          </p:nvSpPr>
          <p:spPr>
            <a:xfrm>
              <a:off x="3323614" y="3251261"/>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59"/>
                  </a:lnTo>
                  <a:lnTo>
                    <a:pt x="53671" y="10159"/>
                  </a:lnTo>
                  <a:lnTo>
                    <a:pt x="53671" y="40640"/>
                  </a:lnTo>
                  <a:lnTo>
                    <a:pt x="43512" y="40640"/>
                  </a:lnTo>
                </a:path>
                <a:path w="64135" h="50800">
                  <a:moveTo>
                    <a:pt x="20652" y="10159"/>
                  </a:moveTo>
                  <a:lnTo>
                    <a:pt x="20652" y="0"/>
                  </a:lnTo>
                  <a:lnTo>
                    <a:pt x="63832" y="0"/>
                  </a:lnTo>
                  <a:lnTo>
                    <a:pt x="63832" y="30479"/>
                  </a:lnTo>
                  <a:lnTo>
                    <a:pt x="53671" y="30479"/>
                  </a:lnTo>
                </a:path>
              </a:pathLst>
            </a:custGeom>
            <a:ln w="5059">
              <a:solidFill>
                <a:srgbClr val="ADADE0"/>
              </a:solidFill>
            </a:ln>
          </p:spPr>
          <p:txBody>
            <a:bodyPr wrap="square" lIns="0" tIns="0" rIns="0" bIns="0" rtlCol="0"/>
            <a:lstStyle/>
            <a:p>
              <a:endParaRPr/>
            </a:p>
          </p:txBody>
        </p:sp>
        <p:sp>
          <p:nvSpPr>
            <p:cNvPr id="7" name="object 7"/>
            <p:cNvSpPr/>
            <p:nvPr/>
          </p:nvSpPr>
          <p:spPr>
            <a:xfrm>
              <a:off x="326044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grpSp>
      <p:sp>
        <p:nvSpPr>
          <p:cNvPr id="8" name="object 8"/>
          <p:cNvSpPr/>
          <p:nvPr/>
        </p:nvSpPr>
        <p:spPr>
          <a:xfrm>
            <a:off x="343824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9" name="object 9"/>
          <p:cNvSpPr/>
          <p:nvPr/>
        </p:nvSpPr>
        <p:spPr>
          <a:xfrm>
            <a:off x="3620325" y="3263963"/>
            <a:ext cx="38100" cy="0"/>
          </a:xfrm>
          <a:custGeom>
            <a:avLst/>
            <a:gdLst/>
            <a:ahLst/>
            <a:cxnLst/>
            <a:rect l="l" t="t" r="r" b="b"/>
            <a:pathLst>
              <a:path w="38100">
                <a:moveTo>
                  <a:pt x="0" y="0"/>
                </a:moveTo>
                <a:lnTo>
                  <a:pt x="38100" y="0"/>
                </a:lnTo>
              </a:path>
            </a:pathLst>
          </a:custGeom>
          <a:ln w="7590">
            <a:solidFill>
              <a:srgbClr val="ADADE0"/>
            </a:solidFill>
          </a:ln>
        </p:spPr>
        <p:txBody>
          <a:bodyPr wrap="square" lIns="0" tIns="0" rIns="0" bIns="0" rtlCol="0"/>
          <a:lstStyle/>
          <a:p>
            <a:endParaRPr/>
          </a:p>
        </p:txBody>
      </p:sp>
      <p:sp>
        <p:nvSpPr>
          <p:cNvPr id="10" name="object 10"/>
          <p:cNvSpPr/>
          <p:nvPr/>
        </p:nvSpPr>
        <p:spPr>
          <a:xfrm>
            <a:off x="353142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11" name="object 11"/>
          <p:cNvSpPr/>
          <p:nvPr/>
        </p:nvSpPr>
        <p:spPr>
          <a:xfrm>
            <a:off x="370922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12" name="object 12"/>
          <p:cNvSpPr/>
          <p:nvPr/>
        </p:nvSpPr>
        <p:spPr>
          <a:xfrm>
            <a:off x="3607625"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D6D6EF"/>
            </a:solidFill>
          </a:ln>
        </p:spPr>
        <p:txBody>
          <a:bodyPr wrap="square" lIns="0" tIns="0" rIns="0" bIns="0" rtlCol="0"/>
          <a:lstStyle/>
          <a:p>
            <a:endParaRPr/>
          </a:p>
        </p:txBody>
      </p:sp>
      <p:sp>
        <p:nvSpPr>
          <p:cNvPr id="13" name="object 13"/>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0">
            <a:solidFill>
              <a:srgbClr val="ADADE0"/>
            </a:solidFill>
          </a:ln>
        </p:spPr>
        <p:txBody>
          <a:bodyPr wrap="square" lIns="0" tIns="0" rIns="0" bIns="0" rtlCol="0"/>
          <a:lstStyle/>
          <a:p>
            <a:endParaRPr/>
          </a:p>
        </p:txBody>
      </p:sp>
      <p:sp>
        <p:nvSpPr>
          <p:cNvPr id="14" name="object 14"/>
          <p:cNvSpPr/>
          <p:nvPr/>
        </p:nvSpPr>
        <p:spPr>
          <a:xfrm>
            <a:off x="3802393"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15" name="object 15"/>
          <p:cNvSpPr/>
          <p:nvPr/>
        </p:nvSpPr>
        <p:spPr>
          <a:xfrm>
            <a:off x="3980195"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16" name="object 16"/>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0">
            <a:solidFill>
              <a:srgbClr val="D6D6EF"/>
            </a:solidFill>
          </a:ln>
        </p:spPr>
        <p:txBody>
          <a:bodyPr wrap="square" lIns="0" tIns="0" rIns="0" bIns="0" rtlCol="0"/>
          <a:lstStyle/>
          <a:p>
            <a:endParaRPr/>
          </a:p>
        </p:txBody>
      </p:sp>
      <p:sp>
        <p:nvSpPr>
          <p:cNvPr id="17" name="object 17"/>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ADADE0"/>
            </a:solidFill>
          </a:ln>
        </p:spPr>
        <p:txBody>
          <a:bodyPr wrap="square" lIns="0" tIns="0" rIns="0" bIns="0" rtlCol="0"/>
          <a:lstStyle/>
          <a:p>
            <a:endParaRPr/>
          </a:p>
        </p:txBody>
      </p:sp>
      <p:grpSp>
        <p:nvGrpSpPr>
          <p:cNvPr id="18" name="object 18"/>
          <p:cNvGrpSpPr/>
          <p:nvPr/>
        </p:nvGrpSpPr>
        <p:grpSpPr>
          <a:xfrm>
            <a:off x="4326582" y="3248731"/>
            <a:ext cx="238760" cy="57150"/>
            <a:chOff x="4326582" y="3248731"/>
            <a:chExt cx="238760" cy="57150"/>
          </a:xfrm>
        </p:grpSpPr>
        <p:sp>
          <p:nvSpPr>
            <p:cNvPr id="19" name="object 19"/>
            <p:cNvSpPr/>
            <p:nvPr/>
          </p:nvSpPr>
          <p:spPr>
            <a:xfrm>
              <a:off x="4451032" y="3281743"/>
              <a:ext cx="20320" cy="20320"/>
            </a:xfrm>
            <a:custGeom>
              <a:avLst/>
              <a:gdLst/>
              <a:ahLst/>
              <a:cxnLst/>
              <a:rect l="l" t="t" r="r" b="b"/>
              <a:pathLst>
                <a:path w="20320" h="20320">
                  <a:moveTo>
                    <a:pt x="0" y="0"/>
                  </a:moveTo>
                  <a:lnTo>
                    <a:pt x="20320" y="20320"/>
                  </a:lnTo>
                </a:path>
              </a:pathLst>
            </a:custGeom>
            <a:ln w="7590">
              <a:solidFill>
                <a:srgbClr val="ADADE0"/>
              </a:solidFill>
            </a:ln>
          </p:spPr>
          <p:txBody>
            <a:bodyPr wrap="square" lIns="0" tIns="0" rIns="0" bIns="0" rtlCol="0"/>
            <a:lstStyle/>
            <a:p>
              <a:endParaRPr/>
            </a:p>
          </p:txBody>
        </p:sp>
        <p:sp>
          <p:nvSpPr>
            <p:cNvPr id="20" name="object 20"/>
            <p:cNvSpPr/>
            <p:nvPr/>
          </p:nvSpPr>
          <p:spPr>
            <a:xfrm>
              <a:off x="4329112" y="3251261"/>
              <a:ext cx="233679" cy="50800"/>
            </a:xfrm>
            <a:custGeom>
              <a:avLst/>
              <a:gdLst/>
              <a:ahLst/>
              <a:cxnLst/>
              <a:rect l="l" t="t" r="r" b="b"/>
              <a:pathLst>
                <a:path w="233679" h="50800">
                  <a:moveTo>
                    <a:pt x="125224" y="19169"/>
                  </a:moveTo>
                  <a:lnTo>
                    <a:pt x="125224" y="10783"/>
                  </a:lnTo>
                  <a:lnTo>
                    <a:pt x="118426" y="3985"/>
                  </a:lnTo>
                  <a:lnTo>
                    <a:pt x="110040" y="3985"/>
                  </a:lnTo>
                  <a:lnTo>
                    <a:pt x="101654" y="3985"/>
                  </a:lnTo>
                  <a:lnTo>
                    <a:pt x="94857" y="10783"/>
                  </a:lnTo>
                  <a:lnTo>
                    <a:pt x="94857" y="19169"/>
                  </a:lnTo>
                  <a:lnTo>
                    <a:pt x="94857" y="27555"/>
                  </a:lnTo>
                  <a:lnTo>
                    <a:pt x="101654" y="34353"/>
                  </a:lnTo>
                  <a:lnTo>
                    <a:pt x="110040" y="34353"/>
                  </a:lnTo>
                  <a:lnTo>
                    <a:pt x="118426" y="34353"/>
                  </a:lnTo>
                  <a:lnTo>
                    <a:pt x="125224" y="27555"/>
                  </a:lnTo>
                  <a:lnTo>
                    <a:pt x="125224" y="19169"/>
                  </a:lnTo>
                  <a:close/>
                </a:path>
                <a:path w="233679" h="50800">
                  <a:moveTo>
                    <a:pt x="40640" y="50800"/>
                  </a:moveTo>
                  <a:lnTo>
                    <a:pt x="50400" y="48795"/>
                  </a:lnTo>
                  <a:lnTo>
                    <a:pt x="58488" y="43338"/>
                  </a:lnTo>
                  <a:lnTo>
                    <a:pt x="64002" y="35261"/>
                  </a:lnTo>
                  <a:lnTo>
                    <a:pt x="66040" y="25400"/>
                  </a:lnTo>
                  <a:lnTo>
                    <a:pt x="64036" y="15537"/>
                  </a:lnTo>
                  <a:lnTo>
                    <a:pt x="58578" y="7461"/>
                  </a:lnTo>
                  <a:lnTo>
                    <a:pt x="50501" y="2004"/>
                  </a:lnTo>
                  <a:lnTo>
                    <a:pt x="40640" y="0"/>
                  </a:lnTo>
                  <a:lnTo>
                    <a:pt x="30777" y="2004"/>
                  </a:lnTo>
                  <a:lnTo>
                    <a:pt x="22700" y="7461"/>
                  </a:lnTo>
                  <a:lnTo>
                    <a:pt x="17243" y="15537"/>
                  </a:lnTo>
                  <a:lnTo>
                    <a:pt x="15239" y="25400"/>
                  </a:lnTo>
                </a:path>
                <a:path w="233679" h="50800">
                  <a:moveTo>
                    <a:pt x="30479" y="17779"/>
                  </a:moveTo>
                  <a:lnTo>
                    <a:pt x="15239" y="30479"/>
                  </a:lnTo>
                  <a:lnTo>
                    <a:pt x="0" y="17779"/>
                  </a:lnTo>
                </a:path>
                <a:path w="233679" h="50800">
                  <a:moveTo>
                    <a:pt x="193042" y="50800"/>
                  </a:moveTo>
                  <a:lnTo>
                    <a:pt x="183179" y="48795"/>
                  </a:lnTo>
                  <a:lnTo>
                    <a:pt x="175103" y="43338"/>
                  </a:lnTo>
                  <a:lnTo>
                    <a:pt x="169646" y="35261"/>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3" y="17779"/>
                  </a:moveTo>
                  <a:lnTo>
                    <a:pt x="218442" y="30479"/>
                  </a:lnTo>
                  <a:lnTo>
                    <a:pt x="203202" y="17779"/>
                  </a:lnTo>
                </a:path>
              </a:pathLst>
            </a:custGeom>
            <a:ln w="5059">
              <a:solidFill>
                <a:srgbClr val="ADADE0"/>
              </a:solidFill>
            </a:ln>
          </p:spPr>
          <p:txBody>
            <a:bodyPr wrap="square" lIns="0" tIns="0" rIns="0" bIns="0" rtlCol="0"/>
            <a:lstStyle/>
            <a:p>
              <a:endParaRPr/>
            </a:p>
          </p:txBody>
        </p:sp>
      </p:grpSp>
      <p:grpSp>
        <p:nvGrpSpPr>
          <p:cNvPr id="21" name="object 21"/>
          <p:cNvGrpSpPr/>
          <p:nvPr/>
        </p:nvGrpSpPr>
        <p:grpSpPr>
          <a:xfrm>
            <a:off x="90472" y="230177"/>
            <a:ext cx="4357370" cy="786130"/>
            <a:chOff x="90472" y="230177"/>
            <a:chExt cx="4357370" cy="786130"/>
          </a:xfrm>
        </p:grpSpPr>
        <p:sp>
          <p:nvSpPr>
            <p:cNvPr id="22" name="object 22"/>
            <p:cNvSpPr/>
            <p:nvPr/>
          </p:nvSpPr>
          <p:spPr>
            <a:xfrm>
              <a:off x="90472" y="230177"/>
              <a:ext cx="4308475" cy="131445"/>
            </a:xfrm>
            <a:custGeom>
              <a:avLst/>
              <a:gdLst/>
              <a:ahLst/>
              <a:cxnLst/>
              <a:rect l="l" t="t" r="r" b="b"/>
              <a:pathLst>
                <a:path w="4308475" h="131445">
                  <a:moveTo>
                    <a:pt x="4307987" y="131042"/>
                  </a:moveTo>
                  <a:lnTo>
                    <a:pt x="0" y="131042"/>
                  </a:lnTo>
                  <a:lnTo>
                    <a:pt x="0" y="80803"/>
                  </a:lnTo>
                  <a:lnTo>
                    <a:pt x="3895" y="49428"/>
                  </a:lnTo>
                  <a:lnTo>
                    <a:pt x="14502" y="23735"/>
                  </a:lnTo>
                  <a:lnTo>
                    <a:pt x="30201" y="6375"/>
                  </a:lnTo>
                  <a:lnTo>
                    <a:pt x="49372" y="0"/>
                  </a:lnTo>
                  <a:lnTo>
                    <a:pt x="4258613" y="0"/>
                  </a:lnTo>
                  <a:lnTo>
                    <a:pt x="4277784" y="6375"/>
                  </a:lnTo>
                  <a:lnTo>
                    <a:pt x="4293483" y="23735"/>
                  </a:lnTo>
                  <a:lnTo>
                    <a:pt x="4304091" y="49428"/>
                  </a:lnTo>
                  <a:lnTo>
                    <a:pt x="4307987" y="80803"/>
                  </a:lnTo>
                  <a:lnTo>
                    <a:pt x="4307987" y="131042"/>
                  </a:lnTo>
                  <a:close/>
                </a:path>
              </a:pathLst>
            </a:custGeom>
            <a:solidFill>
              <a:srgbClr val="3333B2"/>
            </a:solidFill>
          </p:spPr>
          <p:txBody>
            <a:bodyPr wrap="square" lIns="0" tIns="0" rIns="0" bIns="0" rtlCol="0"/>
            <a:lstStyle/>
            <a:p>
              <a:endParaRPr/>
            </a:p>
          </p:txBody>
        </p:sp>
        <p:sp>
          <p:nvSpPr>
            <p:cNvPr id="23" name="object 23"/>
            <p:cNvSpPr/>
            <p:nvPr/>
          </p:nvSpPr>
          <p:spPr>
            <a:xfrm>
              <a:off x="139845" y="330804"/>
              <a:ext cx="4308475" cy="685165"/>
            </a:xfrm>
            <a:custGeom>
              <a:avLst/>
              <a:gdLst/>
              <a:ahLst/>
              <a:cxnLst/>
              <a:rect l="l" t="t" r="r" b="b"/>
              <a:pathLst>
                <a:path w="4308475" h="685165">
                  <a:moveTo>
                    <a:pt x="4307987" y="685029"/>
                  </a:moveTo>
                  <a:lnTo>
                    <a:pt x="0" y="685029"/>
                  </a:lnTo>
                  <a:lnTo>
                    <a:pt x="0" y="0"/>
                  </a:lnTo>
                  <a:lnTo>
                    <a:pt x="4307987" y="0"/>
                  </a:lnTo>
                  <a:lnTo>
                    <a:pt x="4307987" y="685029"/>
                  </a:lnTo>
                  <a:close/>
                </a:path>
              </a:pathLst>
            </a:custGeom>
            <a:solidFill>
              <a:srgbClr val="000000"/>
            </a:solidFill>
          </p:spPr>
          <p:txBody>
            <a:bodyPr wrap="square" lIns="0" tIns="0" rIns="0" bIns="0" rtlCol="0"/>
            <a:lstStyle/>
            <a:p>
              <a:endParaRPr/>
            </a:p>
          </p:txBody>
        </p:sp>
        <p:sp>
          <p:nvSpPr>
            <p:cNvPr id="24" name="object 24"/>
            <p:cNvSpPr/>
            <p:nvPr/>
          </p:nvSpPr>
          <p:spPr>
            <a:xfrm>
              <a:off x="90472" y="300842"/>
              <a:ext cx="4308475" cy="634365"/>
            </a:xfrm>
            <a:custGeom>
              <a:avLst/>
              <a:gdLst/>
              <a:ahLst/>
              <a:cxnLst/>
              <a:rect l="l" t="t" r="r" b="b"/>
              <a:pathLst>
                <a:path w="4308475" h="634365">
                  <a:moveTo>
                    <a:pt x="4258613" y="634186"/>
                  </a:moveTo>
                  <a:lnTo>
                    <a:pt x="49372" y="634186"/>
                  </a:lnTo>
                  <a:lnTo>
                    <a:pt x="30201" y="627811"/>
                  </a:lnTo>
                  <a:lnTo>
                    <a:pt x="14502" y="610449"/>
                  </a:lnTo>
                  <a:lnTo>
                    <a:pt x="3895" y="584757"/>
                  </a:lnTo>
                  <a:lnTo>
                    <a:pt x="0" y="553382"/>
                  </a:lnTo>
                  <a:lnTo>
                    <a:pt x="0" y="0"/>
                  </a:lnTo>
                  <a:lnTo>
                    <a:pt x="4307987" y="0"/>
                  </a:lnTo>
                  <a:lnTo>
                    <a:pt x="4307987" y="553382"/>
                  </a:lnTo>
                  <a:lnTo>
                    <a:pt x="4304091" y="584757"/>
                  </a:lnTo>
                  <a:lnTo>
                    <a:pt x="4293483" y="610449"/>
                  </a:lnTo>
                  <a:lnTo>
                    <a:pt x="4277784" y="627811"/>
                  </a:lnTo>
                  <a:lnTo>
                    <a:pt x="4258613" y="634186"/>
                  </a:lnTo>
                  <a:close/>
                </a:path>
              </a:pathLst>
            </a:custGeom>
            <a:solidFill>
              <a:srgbClr val="3333B2"/>
            </a:solidFill>
          </p:spPr>
          <p:txBody>
            <a:bodyPr wrap="square" lIns="0" tIns="0" rIns="0" bIns="0" rtlCol="0"/>
            <a:lstStyle/>
            <a:p>
              <a:endParaRPr/>
            </a:p>
          </p:txBody>
        </p:sp>
      </p:grpSp>
      <p:sp>
        <p:nvSpPr>
          <p:cNvPr id="25" name="object 25"/>
          <p:cNvSpPr txBox="1">
            <a:spLocks noGrp="1"/>
          </p:cNvSpPr>
          <p:nvPr>
            <p:ph type="title"/>
          </p:nvPr>
        </p:nvSpPr>
        <p:spPr>
          <a:xfrm>
            <a:off x="139845" y="330804"/>
            <a:ext cx="4308475" cy="453329"/>
          </a:xfrm>
          <a:prstGeom prst="rect">
            <a:avLst/>
          </a:prstGeom>
        </p:spPr>
        <p:txBody>
          <a:bodyPr vert="horz" wrap="square" lIns="0" tIns="22225" rIns="0" bIns="0" rtlCol="0">
            <a:spAutoFit/>
          </a:bodyPr>
          <a:lstStyle/>
          <a:p>
            <a:pPr marL="514984" marR="238125" indent="-229235">
              <a:lnSpc>
                <a:spcPct val="100000"/>
              </a:lnSpc>
              <a:spcBef>
                <a:spcPts val="175"/>
              </a:spcBef>
            </a:pPr>
            <a:r>
              <a:rPr lang="en-US" b="1" spc="-10" dirty="0">
                <a:solidFill>
                  <a:srgbClr val="FFFFFF"/>
                </a:solidFill>
                <a:latin typeface="Arial"/>
                <a:cs typeface="Arial"/>
              </a:rPr>
              <a:t>Singular Value </a:t>
            </a:r>
            <a:r>
              <a:rPr lang="en-US" b="1" spc="-10" dirty="0" err="1">
                <a:solidFill>
                  <a:srgbClr val="FFFFFF"/>
                </a:solidFill>
                <a:latin typeface="Arial"/>
                <a:cs typeface="Arial"/>
              </a:rPr>
              <a:t>Decompostion</a:t>
            </a:r>
            <a:r>
              <a:rPr lang="en-US" b="1" spc="-10" dirty="0">
                <a:solidFill>
                  <a:srgbClr val="FFFFFF"/>
                </a:solidFill>
                <a:latin typeface="Arial"/>
                <a:cs typeface="Arial"/>
              </a:rPr>
              <a:t>(SVD) and CNN for Image Processing</a:t>
            </a:r>
            <a:endParaRPr b="1" spc="-10" dirty="0">
              <a:solidFill>
                <a:srgbClr val="FFFFFF"/>
              </a:solidFill>
              <a:latin typeface="Arial"/>
              <a:cs typeface="Arial"/>
            </a:endParaRPr>
          </a:p>
        </p:txBody>
      </p:sp>
      <p:pic>
        <p:nvPicPr>
          <p:cNvPr id="26" name="object 26"/>
          <p:cNvPicPr/>
          <p:nvPr/>
        </p:nvPicPr>
        <p:blipFill>
          <a:blip r:embed="rId3" cstate="print"/>
          <a:stretch>
            <a:fillRect/>
          </a:stretch>
        </p:blipFill>
        <p:spPr>
          <a:xfrm>
            <a:off x="1943100" y="2298700"/>
            <a:ext cx="804061" cy="899879"/>
          </a:xfrm>
          <a:prstGeom prst="rect">
            <a:avLst/>
          </a:prstGeom>
        </p:spPr>
      </p:pic>
      <p:grpSp>
        <p:nvGrpSpPr>
          <p:cNvPr id="27" name="object 27"/>
          <p:cNvGrpSpPr/>
          <p:nvPr/>
        </p:nvGrpSpPr>
        <p:grpSpPr>
          <a:xfrm>
            <a:off x="0" y="3346348"/>
            <a:ext cx="4608195" cy="109855"/>
            <a:chOff x="0" y="3346348"/>
            <a:chExt cx="4608195" cy="109855"/>
          </a:xfrm>
        </p:grpSpPr>
        <p:sp>
          <p:nvSpPr>
            <p:cNvPr id="28" name="object 28"/>
            <p:cNvSpPr/>
            <p:nvPr/>
          </p:nvSpPr>
          <p:spPr>
            <a:xfrm>
              <a:off x="0" y="3346348"/>
              <a:ext cx="1536065" cy="109855"/>
            </a:xfrm>
            <a:custGeom>
              <a:avLst/>
              <a:gdLst/>
              <a:ahLst/>
              <a:cxnLst/>
              <a:rect l="l" t="t" r="r" b="b"/>
              <a:pathLst>
                <a:path w="1536065" h="109854">
                  <a:moveTo>
                    <a:pt x="1535976" y="109651"/>
                  </a:moveTo>
                  <a:lnTo>
                    <a:pt x="0" y="109651"/>
                  </a:lnTo>
                  <a:lnTo>
                    <a:pt x="0" y="0"/>
                  </a:lnTo>
                  <a:lnTo>
                    <a:pt x="1535976" y="0"/>
                  </a:lnTo>
                  <a:lnTo>
                    <a:pt x="1535976" y="109651"/>
                  </a:lnTo>
                  <a:close/>
                </a:path>
              </a:pathLst>
            </a:custGeom>
            <a:solidFill>
              <a:srgbClr val="191959"/>
            </a:solidFill>
          </p:spPr>
          <p:txBody>
            <a:bodyPr wrap="square" lIns="0" tIns="0" rIns="0" bIns="0" rtlCol="0"/>
            <a:lstStyle/>
            <a:p>
              <a:endParaRPr/>
            </a:p>
          </p:txBody>
        </p:sp>
        <p:sp>
          <p:nvSpPr>
            <p:cNvPr id="29" name="object 29"/>
            <p:cNvSpPr/>
            <p:nvPr/>
          </p:nvSpPr>
          <p:spPr>
            <a:xfrm>
              <a:off x="1535976"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262685"/>
            </a:solidFill>
          </p:spPr>
          <p:txBody>
            <a:bodyPr wrap="square" lIns="0" tIns="0" rIns="0" bIns="0" rtlCol="0"/>
            <a:lstStyle/>
            <a:p>
              <a:endParaRPr/>
            </a:p>
          </p:txBody>
        </p:sp>
        <p:sp>
          <p:nvSpPr>
            <p:cNvPr id="30" name="object 30"/>
            <p:cNvSpPr/>
            <p:nvPr/>
          </p:nvSpPr>
          <p:spPr>
            <a:xfrm>
              <a:off x="3071952"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3333B2"/>
            </a:solidFill>
          </p:spPr>
          <p:txBody>
            <a:bodyPr wrap="square" lIns="0" tIns="0" rIns="0" bIns="0" rtlCol="0"/>
            <a:lstStyle/>
            <a:p>
              <a:endParaRPr/>
            </a:p>
          </p:txBody>
        </p:sp>
        <p:sp>
          <p:nvSpPr>
            <p:cNvPr id="31" name="object 31"/>
            <p:cNvSpPr/>
            <p:nvPr/>
          </p:nvSpPr>
          <p:spPr>
            <a:xfrm>
              <a:off x="2067052" y="3426180"/>
              <a:ext cx="467995" cy="5080"/>
            </a:xfrm>
            <a:custGeom>
              <a:avLst/>
              <a:gdLst/>
              <a:ahLst/>
              <a:cxnLst/>
              <a:rect l="l" t="t" r="r" b="b"/>
              <a:pathLst>
                <a:path w="467994" h="5079">
                  <a:moveTo>
                    <a:pt x="467677" y="0"/>
                  </a:moveTo>
                  <a:lnTo>
                    <a:pt x="315912" y="0"/>
                  </a:lnTo>
                  <a:lnTo>
                    <a:pt x="292100" y="0"/>
                  </a:lnTo>
                  <a:lnTo>
                    <a:pt x="0" y="0"/>
                  </a:lnTo>
                  <a:lnTo>
                    <a:pt x="0" y="4572"/>
                  </a:lnTo>
                  <a:lnTo>
                    <a:pt x="292100" y="4572"/>
                  </a:lnTo>
                  <a:lnTo>
                    <a:pt x="315912" y="4572"/>
                  </a:lnTo>
                  <a:lnTo>
                    <a:pt x="467677" y="4572"/>
                  </a:lnTo>
                  <a:lnTo>
                    <a:pt x="467677" y="0"/>
                  </a:lnTo>
                  <a:close/>
                </a:path>
              </a:pathLst>
            </a:custGeom>
            <a:solidFill>
              <a:srgbClr val="FFFFFF"/>
            </a:solidFill>
          </p:spPr>
          <p:txBody>
            <a:bodyPr wrap="square" lIns="0" tIns="0" rIns="0" bIns="0" rtlCol="0"/>
            <a:lstStyle/>
            <a:p>
              <a:endParaRPr/>
            </a:p>
          </p:txBody>
        </p:sp>
      </p:grpSp>
      <p:sp>
        <p:nvSpPr>
          <p:cNvPr id="32" name="object 32"/>
          <p:cNvSpPr txBox="1"/>
          <p:nvPr/>
        </p:nvSpPr>
        <p:spPr>
          <a:xfrm>
            <a:off x="1304925" y="1044279"/>
            <a:ext cx="2150745" cy="1467068"/>
          </a:xfrm>
          <a:prstGeom prst="rect">
            <a:avLst/>
          </a:prstGeom>
        </p:spPr>
        <p:txBody>
          <a:bodyPr vert="horz" wrap="square" lIns="0" tIns="12700" rIns="0" bIns="0" rtlCol="0">
            <a:spAutoFit/>
          </a:bodyPr>
          <a:lstStyle/>
          <a:p>
            <a:pPr algn="ctr">
              <a:lnSpc>
                <a:spcPct val="100000"/>
              </a:lnSpc>
              <a:spcBef>
                <a:spcPts val="100"/>
              </a:spcBef>
            </a:pPr>
            <a:r>
              <a:rPr sz="1350" b="1" spc="-30" dirty="0">
                <a:latin typeface="Arial"/>
                <a:cs typeface="Arial"/>
              </a:rPr>
              <a:t>Bikramjyot </a:t>
            </a:r>
            <a:r>
              <a:rPr sz="1350" b="1" spc="-10" dirty="0">
                <a:latin typeface="Arial"/>
                <a:cs typeface="Arial"/>
              </a:rPr>
              <a:t>Singh</a:t>
            </a:r>
            <a:endParaRPr lang="en-US" sz="1350" b="1" spc="-10" dirty="0">
              <a:latin typeface="Arial"/>
              <a:cs typeface="Arial"/>
            </a:endParaRPr>
          </a:p>
          <a:p>
            <a:pPr algn="ctr">
              <a:lnSpc>
                <a:spcPct val="100000"/>
              </a:lnSpc>
              <a:spcBef>
                <a:spcPts val="100"/>
              </a:spcBef>
            </a:pPr>
            <a:r>
              <a:rPr lang="en-IN" sz="1350" b="1" spc="-10" dirty="0">
                <a:latin typeface="Arial"/>
                <a:cs typeface="Arial"/>
              </a:rPr>
              <a:t>25MA60R24</a:t>
            </a:r>
            <a:endParaRPr sz="1350" dirty="0">
              <a:latin typeface="Arial"/>
              <a:cs typeface="Arial"/>
            </a:endParaRPr>
          </a:p>
          <a:p>
            <a:pPr marR="635" algn="ctr">
              <a:lnSpc>
                <a:spcPct val="100000"/>
              </a:lnSpc>
              <a:spcBef>
                <a:spcPts val="1365"/>
              </a:spcBef>
            </a:pPr>
            <a:r>
              <a:rPr sz="1050" dirty="0">
                <a:latin typeface="Arial MT"/>
                <a:cs typeface="Arial MT"/>
              </a:rPr>
              <a:t>Department</a:t>
            </a:r>
            <a:r>
              <a:rPr sz="1050" spc="-40" dirty="0">
                <a:latin typeface="Arial MT"/>
                <a:cs typeface="Arial MT"/>
              </a:rPr>
              <a:t> </a:t>
            </a:r>
            <a:r>
              <a:rPr sz="1050" dirty="0">
                <a:latin typeface="Arial MT"/>
                <a:cs typeface="Arial MT"/>
              </a:rPr>
              <a:t>of</a:t>
            </a:r>
            <a:r>
              <a:rPr sz="1050" spc="-25" dirty="0">
                <a:latin typeface="Arial MT"/>
                <a:cs typeface="Arial MT"/>
              </a:rPr>
              <a:t> </a:t>
            </a:r>
            <a:r>
              <a:rPr sz="1050" spc="-10" dirty="0">
                <a:latin typeface="Arial MT"/>
                <a:cs typeface="Arial MT"/>
              </a:rPr>
              <a:t>Mathematics</a:t>
            </a:r>
            <a:endParaRPr sz="1050" dirty="0">
              <a:latin typeface="Arial MT"/>
              <a:cs typeface="Arial MT"/>
            </a:endParaRPr>
          </a:p>
          <a:p>
            <a:pPr marL="12700" marR="5080" algn="ctr">
              <a:lnSpc>
                <a:spcPct val="100000"/>
              </a:lnSpc>
              <a:spcBef>
                <a:spcPts val="200"/>
              </a:spcBef>
            </a:pPr>
            <a:r>
              <a:rPr sz="1050" b="1" spc="50" dirty="0">
                <a:latin typeface="Arial"/>
                <a:cs typeface="Arial"/>
              </a:rPr>
              <a:t>Indian</a:t>
            </a:r>
            <a:r>
              <a:rPr sz="1050" b="1" spc="150" dirty="0">
                <a:latin typeface="Arial"/>
                <a:cs typeface="Arial"/>
              </a:rPr>
              <a:t> </a:t>
            </a:r>
            <a:r>
              <a:rPr sz="1050" b="1" spc="45" dirty="0">
                <a:latin typeface="Arial"/>
                <a:cs typeface="Arial"/>
              </a:rPr>
              <a:t>Institute</a:t>
            </a:r>
            <a:r>
              <a:rPr sz="1050" b="1" spc="150" dirty="0">
                <a:latin typeface="Arial"/>
                <a:cs typeface="Arial"/>
              </a:rPr>
              <a:t> </a:t>
            </a:r>
            <a:r>
              <a:rPr sz="1050" b="1" dirty="0">
                <a:latin typeface="Arial"/>
                <a:cs typeface="Arial"/>
              </a:rPr>
              <a:t>of</a:t>
            </a:r>
            <a:r>
              <a:rPr sz="1050" b="1" spc="155" dirty="0">
                <a:latin typeface="Arial"/>
                <a:cs typeface="Arial"/>
              </a:rPr>
              <a:t> </a:t>
            </a:r>
            <a:r>
              <a:rPr sz="1050" b="1" spc="45" dirty="0">
                <a:latin typeface="Arial"/>
                <a:cs typeface="Arial"/>
              </a:rPr>
              <a:t>Technology </a:t>
            </a:r>
            <a:r>
              <a:rPr sz="1050" b="1" spc="-10" dirty="0">
                <a:latin typeface="Arial"/>
                <a:cs typeface="Arial"/>
              </a:rPr>
              <a:t>Kharagpur</a:t>
            </a:r>
            <a:r>
              <a:rPr lang="en-US" sz="1050" b="1" spc="-10" dirty="0">
                <a:latin typeface="Arial"/>
                <a:cs typeface="Arial"/>
              </a:rPr>
              <a:t> 08:10:25</a:t>
            </a:r>
            <a:endParaRPr sz="1050" dirty="0">
              <a:latin typeface="Arial"/>
              <a:cs typeface="Arial"/>
            </a:endParaRPr>
          </a:p>
          <a:p>
            <a:pPr>
              <a:lnSpc>
                <a:spcPct val="100000"/>
              </a:lnSpc>
              <a:spcBef>
                <a:spcPts val="55"/>
              </a:spcBef>
            </a:pPr>
            <a:endParaRPr sz="1050" dirty="0">
              <a:latin typeface="Arial"/>
              <a:cs typeface="Arial"/>
            </a:endParaRPr>
          </a:p>
          <a:p>
            <a:pPr marR="1270" algn="ctr">
              <a:lnSpc>
                <a:spcPct val="100000"/>
              </a:lnSpc>
            </a:pPr>
            <a:endParaRPr sz="1050" dirty="0">
              <a:latin typeface="Arial MT"/>
              <a:cs typeface="Arial MT"/>
            </a:endParaRPr>
          </a:p>
        </p:txBody>
      </p:sp>
      <p:sp>
        <p:nvSpPr>
          <p:cNvPr id="33" name="object 33"/>
          <p:cNvSpPr txBox="1"/>
          <p:nvPr/>
        </p:nvSpPr>
        <p:spPr>
          <a:xfrm>
            <a:off x="207873" y="3339153"/>
            <a:ext cx="731520" cy="97463"/>
          </a:xfrm>
          <a:prstGeom prst="rect">
            <a:avLst/>
          </a:prstGeom>
        </p:spPr>
        <p:txBody>
          <a:bodyPr vert="horz" wrap="square" lIns="0" tIns="5080" rIns="0" bIns="0" rtlCol="0">
            <a:spAutoFit/>
          </a:bodyPr>
          <a:lstStyle/>
          <a:p>
            <a:pPr marL="12700">
              <a:lnSpc>
                <a:spcPct val="100000"/>
              </a:lnSpc>
              <a:spcBef>
                <a:spcPts val="40"/>
              </a:spcBef>
            </a:pPr>
            <a:r>
              <a:rPr lang="en-US" sz="600" spc="-25" dirty="0">
                <a:solidFill>
                  <a:srgbClr val="FFFFFF"/>
                </a:solidFill>
                <a:latin typeface="Arial MT"/>
                <a:cs typeface="Arial MT"/>
              </a:rPr>
              <a:t>Bikramjyot Singh</a:t>
            </a:r>
            <a:endParaRPr sz="600" dirty="0">
              <a:latin typeface="Arial MT"/>
              <a:cs typeface="Arial MT"/>
            </a:endParaRPr>
          </a:p>
        </p:txBody>
      </p:sp>
      <p:sp>
        <p:nvSpPr>
          <p:cNvPr id="34" name="object 34"/>
          <p:cNvSpPr txBox="1"/>
          <p:nvPr/>
        </p:nvSpPr>
        <p:spPr>
          <a:xfrm>
            <a:off x="2054363" y="3339153"/>
            <a:ext cx="492125" cy="97463"/>
          </a:xfrm>
          <a:prstGeom prst="rect">
            <a:avLst/>
          </a:prstGeom>
        </p:spPr>
        <p:txBody>
          <a:bodyPr vert="horz" wrap="square" lIns="0" tIns="5080" rIns="0" bIns="0" rtlCol="0">
            <a:spAutoFit/>
          </a:bodyPr>
          <a:lstStyle/>
          <a:p>
            <a:pPr marL="12700">
              <a:lnSpc>
                <a:spcPct val="100000"/>
              </a:lnSpc>
              <a:spcBef>
                <a:spcPts val="40"/>
              </a:spcBef>
            </a:pPr>
            <a:r>
              <a:rPr lang="en-US" sz="600" b="1" spc="-25" dirty="0">
                <a:solidFill>
                  <a:srgbClr val="FFFFFF"/>
                </a:solidFill>
                <a:latin typeface="Arial"/>
                <a:cs typeface="Arial"/>
              </a:rPr>
              <a:t>SVD &amp;CNN</a:t>
            </a:r>
          </a:p>
        </p:txBody>
      </p:sp>
      <p:sp>
        <p:nvSpPr>
          <p:cNvPr id="35" name="object 35"/>
          <p:cNvSpPr txBox="1"/>
          <p:nvPr/>
        </p:nvSpPr>
        <p:spPr>
          <a:xfrm>
            <a:off x="3448608" y="3339566"/>
            <a:ext cx="581025" cy="97463"/>
          </a:xfrm>
          <a:prstGeom prst="rect">
            <a:avLst/>
          </a:prstGeom>
        </p:spPr>
        <p:txBody>
          <a:bodyPr vert="horz" wrap="square" lIns="0" tIns="5080" rIns="0" bIns="0" rtlCol="0">
            <a:spAutoFit/>
          </a:bodyPr>
          <a:lstStyle/>
          <a:p>
            <a:pPr marL="12700">
              <a:lnSpc>
                <a:spcPct val="100000"/>
              </a:lnSpc>
              <a:spcBef>
                <a:spcPts val="40"/>
              </a:spcBef>
            </a:pPr>
            <a:r>
              <a:rPr lang="en-US" sz="600" dirty="0">
                <a:solidFill>
                  <a:srgbClr val="FFFFFF"/>
                </a:solidFill>
                <a:latin typeface="Arial MT"/>
                <a:cs typeface="Arial MT"/>
              </a:rPr>
              <a:t>5 October</a:t>
            </a:r>
            <a:r>
              <a:rPr sz="600" dirty="0">
                <a:solidFill>
                  <a:srgbClr val="FFFFFF"/>
                </a:solidFill>
                <a:latin typeface="Arial MT"/>
                <a:cs typeface="Arial MT"/>
              </a:rPr>
              <a:t>,</a:t>
            </a:r>
            <a:r>
              <a:rPr sz="600" spc="-20" dirty="0">
                <a:solidFill>
                  <a:srgbClr val="FFFFFF"/>
                </a:solidFill>
                <a:latin typeface="Arial MT"/>
                <a:cs typeface="Arial MT"/>
              </a:rPr>
              <a:t> 2025</a:t>
            </a:r>
            <a:endParaRPr sz="600" dirty="0">
              <a:latin typeface="Arial MT"/>
              <a:cs typeface="Arial MT"/>
            </a:endParaRPr>
          </a:p>
        </p:txBody>
      </p:sp>
      <p:sp>
        <p:nvSpPr>
          <p:cNvPr id="36" name="object 36"/>
          <p:cNvSpPr txBox="1"/>
          <p:nvPr/>
        </p:nvSpPr>
        <p:spPr>
          <a:xfrm>
            <a:off x="4273651" y="3339566"/>
            <a:ext cx="220345" cy="111125"/>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600" spc="-10" dirty="0">
                <a:solidFill>
                  <a:srgbClr val="FFFFFF"/>
                </a:solidFill>
                <a:latin typeface="Arial MT"/>
                <a:cs typeface="Arial MT"/>
              </a:rPr>
              <a:t>1</a:t>
            </a:fld>
            <a:r>
              <a:rPr sz="600" spc="-100" dirty="0">
                <a:solidFill>
                  <a:srgbClr val="FFFFFF"/>
                </a:solidFill>
                <a:latin typeface="Arial MT"/>
                <a:cs typeface="Arial MT"/>
              </a:rPr>
              <a:t> </a:t>
            </a:r>
            <a:r>
              <a:rPr sz="600" dirty="0">
                <a:solidFill>
                  <a:srgbClr val="FFFFFF"/>
                </a:solidFill>
                <a:latin typeface="Arial MT"/>
                <a:cs typeface="Arial MT"/>
              </a:rPr>
              <a:t>/ </a:t>
            </a:r>
            <a:r>
              <a:rPr sz="600" spc="-25" dirty="0">
                <a:solidFill>
                  <a:srgbClr val="FFFFFF"/>
                </a:solidFill>
                <a:latin typeface="Arial MT"/>
                <a:cs typeface="Arial MT"/>
              </a:rPr>
              <a:t>38</a:t>
            </a:r>
            <a:endParaRPr sz="60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2060"/>
            <a:ext cx="3276551" cy="228268"/>
          </a:xfrm>
          <a:prstGeom prst="rect">
            <a:avLst/>
          </a:prstGeom>
        </p:spPr>
        <p:txBody>
          <a:bodyPr vert="horz" wrap="square" lIns="0" tIns="12700" rIns="0" bIns="0" rtlCol="0">
            <a:spAutoFit/>
          </a:bodyPr>
          <a:lstStyle/>
          <a:p>
            <a:pPr marL="12700" marR="5080">
              <a:lnSpc>
                <a:spcPct val="100000"/>
              </a:lnSpc>
              <a:spcBef>
                <a:spcPts val="100"/>
              </a:spcBef>
            </a:pPr>
            <a:r>
              <a:rPr spc="-35" dirty="0"/>
              <a:t>Singular </a:t>
            </a:r>
            <a:r>
              <a:rPr spc="-10" dirty="0"/>
              <a:t>Value </a:t>
            </a:r>
            <a:r>
              <a:rPr spc="-45" dirty="0"/>
              <a:t>Decomposition</a:t>
            </a:r>
            <a:r>
              <a:rPr lang="en-US" spc="-45" dirty="0"/>
              <a:t> -Applications</a:t>
            </a:r>
            <a:endParaRPr spc="-45" dirty="0"/>
          </a:p>
        </p:txBody>
      </p:sp>
      <p:sp>
        <p:nvSpPr>
          <p:cNvPr id="3" name="object 3"/>
          <p:cNvSpPr txBox="1"/>
          <p:nvPr/>
        </p:nvSpPr>
        <p:spPr>
          <a:xfrm>
            <a:off x="333958" y="580616"/>
            <a:ext cx="3750945" cy="1053465"/>
          </a:xfrm>
          <a:prstGeom prst="rect">
            <a:avLst/>
          </a:prstGeom>
        </p:spPr>
        <p:txBody>
          <a:bodyPr vert="horz" wrap="square" lIns="0" tIns="8255" rIns="0" bIns="0" rtlCol="0">
            <a:spAutoFit/>
          </a:bodyPr>
          <a:lstStyle/>
          <a:p>
            <a:pPr marL="25400" marR="17780" indent="635">
              <a:lnSpc>
                <a:spcPct val="102600"/>
              </a:lnSpc>
              <a:spcBef>
                <a:spcPts val="65"/>
              </a:spcBef>
            </a:pPr>
            <a:r>
              <a:rPr sz="1100" spc="-40" dirty="0">
                <a:latin typeface="Arial MT"/>
                <a:cs typeface="Arial MT"/>
              </a:rPr>
              <a:t>In</a:t>
            </a:r>
            <a:r>
              <a:rPr sz="1100" spc="-95" dirty="0">
                <a:latin typeface="Arial MT"/>
                <a:cs typeface="Arial MT"/>
              </a:rPr>
              <a:t> </a:t>
            </a:r>
            <a:r>
              <a:rPr sz="1100" spc="-40" dirty="0">
                <a:latin typeface="Arial MT"/>
                <a:cs typeface="Arial MT"/>
              </a:rPr>
              <a:t>applications,</a:t>
            </a:r>
            <a:r>
              <a:rPr sz="1100" spc="-85" dirty="0">
                <a:latin typeface="Arial MT"/>
                <a:cs typeface="Arial MT"/>
              </a:rPr>
              <a:t> </a:t>
            </a:r>
            <a:r>
              <a:rPr sz="1100" spc="-65" dirty="0">
                <a:latin typeface="Arial MT"/>
                <a:cs typeface="Arial MT"/>
              </a:rPr>
              <a:t>we</a:t>
            </a:r>
            <a:r>
              <a:rPr sz="1100" spc="-90" dirty="0">
                <a:latin typeface="Arial MT"/>
                <a:cs typeface="Arial MT"/>
              </a:rPr>
              <a:t> </a:t>
            </a:r>
            <a:r>
              <a:rPr sz="1100" dirty="0">
                <a:latin typeface="Arial MT"/>
                <a:cs typeface="Arial MT"/>
              </a:rPr>
              <a:t>will</a:t>
            </a:r>
            <a:r>
              <a:rPr sz="1100" spc="-20" dirty="0">
                <a:latin typeface="Arial MT"/>
                <a:cs typeface="Arial MT"/>
              </a:rPr>
              <a:t> </a:t>
            </a:r>
            <a:r>
              <a:rPr sz="1100" spc="-30" dirty="0">
                <a:latin typeface="Arial MT"/>
                <a:cs typeface="Arial MT"/>
              </a:rPr>
              <a:t>often</a:t>
            </a:r>
            <a:r>
              <a:rPr sz="1100" spc="-65" dirty="0">
                <a:latin typeface="Arial MT"/>
                <a:cs typeface="Arial MT"/>
              </a:rPr>
              <a:t> </a:t>
            </a:r>
            <a:r>
              <a:rPr sz="1100" dirty="0">
                <a:latin typeface="Arial MT"/>
                <a:cs typeface="Arial MT"/>
              </a:rPr>
              <a:t>think</a:t>
            </a:r>
            <a:r>
              <a:rPr sz="1100" spc="-30" dirty="0">
                <a:latin typeface="Arial MT"/>
                <a:cs typeface="Arial MT"/>
              </a:rPr>
              <a:t> </a:t>
            </a:r>
            <a:r>
              <a:rPr sz="1100" dirty="0">
                <a:latin typeface="Arial MT"/>
                <a:cs typeface="Arial MT"/>
              </a:rPr>
              <a:t>of</a:t>
            </a:r>
            <a:r>
              <a:rPr sz="1100" spc="-40" dirty="0">
                <a:latin typeface="Arial MT"/>
                <a:cs typeface="Arial MT"/>
              </a:rPr>
              <a:t> </a:t>
            </a:r>
            <a:r>
              <a:rPr sz="1100" dirty="0">
                <a:latin typeface="Arial MT"/>
                <a:cs typeface="Arial MT"/>
              </a:rPr>
              <a:t>A</a:t>
            </a:r>
            <a:r>
              <a:rPr sz="1100" spc="30" dirty="0">
                <a:latin typeface="Arial MT"/>
                <a:cs typeface="Arial MT"/>
              </a:rPr>
              <a:t> </a:t>
            </a:r>
            <a:r>
              <a:rPr sz="1100" spc="-30" dirty="0">
                <a:latin typeface="Arial MT"/>
                <a:cs typeface="Arial MT"/>
              </a:rPr>
              <a:t>as</a:t>
            </a:r>
            <a:r>
              <a:rPr sz="1100" spc="-80" dirty="0">
                <a:latin typeface="Arial MT"/>
                <a:cs typeface="Arial MT"/>
              </a:rPr>
              <a:t> </a:t>
            </a:r>
            <a:r>
              <a:rPr sz="1100" dirty="0">
                <a:latin typeface="Arial MT"/>
                <a:cs typeface="Arial MT"/>
              </a:rPr>
              <a:t>a</a:t>
            </a:r>
            <a:r>
              <a:rPr sz="1100" spc="-30" dirty="0">
                <a:latin typeface="Arial MT"/>
                <a:cs typeface="Arial MT"/>
              </a:rPr>
              <a:t> </a:t>
            </a:r>
            <a:r>
              <a:rPr sz="1100" dirty="0">
                <a:latin typeface="Arial MT"/>
                <a:cs typeface="Arial MT"/>
              </a:rPr>
              <a:t>tall,</a:t>
            </a:r>
            <a:r>
              <a:rPr sz="1100" spc="-35" dirty="0">
                <a:latin typeface="Arial MT"/>
                <a:cs typeface="Arial MT"/>
              </a:rPr>
              <a:t> </a:t>
            </a:r>
            <a:r>
              <a:rPr sz="1100" dirty="0">
                <a:latin typeface="Arial MT"/>
                <a:cs typeface="Arial MT"/>
              </a:rPr>
              <a:t>thin</a:t>
            </a:r>
            <a:r>
              <a:rPr sz="1100" spc="-30" dirty="0">
                <a:latin typeface="Arial MT"/>
                <a:cs typeface="Arial MT"/>
              </a:rPr>
              <a:t> </a:t>
            </a:r>
            <a:r>
              <a:rPr sz="1100" spc="-10" dirty="0">
                <a:latin typeface="Arial MT"/>
                <a:cs typeface="Arial MT"/>
              </a:rPr>
              <a:t>matrix, </a:t>
            </a:r>
            <a:r>
              <a:rPr sz="1100" spc="-60" dirty="0">
                <a:latin typeface="Arial MT"/>
                <a:cs typeface="Arial MT"/>
              </a:rPr>
              <a:t>representing </a:t>
            </a:r>
            <a:r>
              <a:rPr sz="1100" spc="-35" dirty="0">
                <a:latin typeface="Arial MT"/>
                <a:cs typeface="Arial MT"/>
              </a:rPr>
              <a:t>relatively</a:t>
            </a:r>
            <a:r>
              <a:rPr sz="1100" spc="-25" dirty="0">
                <a:latin typeface="Arial MT"/>
                <a:cs typeface="Arial MT"/>
              </a:rPr>
              <a:t> </a:t>
            </a:r>
            <a:r>
              <a:rPr sz="1100" spc="-45" dirty="0">
                <a:latin typeface="Arial MT"/>
                <a:cs typeface="Arial MT"/>
              </a:rPr>
              <a:t>few</a:t>
            </a:r>
            <a:r>
              <a:rPr sz="1100" spc="-50" dirty="0">
                <a:latin typeface="Arial MT"/>
                <a:cs typeface="Arial MT"/>
              </a:rPr>
              <a:t> </a:t>
            </a:r>
            <a:r>
              <a:rPr sz="1100" i="1" dirty="0">
                <a:latin typeface="Arial"/>
                <a:cs typeface="Arial"/>
              </a:rPr>
              <a:t>n</a:t>
            </a:r>
            <a:r>
              <a:rPr sz="1100" i="1" spc="70" dirty="0">
                <a:latin typeface="Arial"/>
                <a:cs typeface="Arial"/>
              </a:rPr>
              <a:t> </a:t>
            </a:r>
            <a:r>
              <a:rPr sz="1100" spc="-65" dirty="0">
                <a:latin typeface="Arial MT"/>
                <a:cs typeface="Arial MT"/>
              </a:rPr>
              <a:t>samples </a:t>
            </a:r>
            <a:r>
              <a:rPr sz="1100" dirty="0">
                <a:latin typeface="Arial MT"/>
                <a:cs typeface="Arial MT"/>
              </a:rPr>
              <a:t>in</a:t>
            </a:r>
            <a:r>
              <a:rPr sz="1100" spc="10" dirty="0">
                <a:latin typeface="Arial MT"/>
                <a:cs typeface="Arial MT"/>
              </a:rPr>
              <a:t> </a:t>
            </a:r>
            <a:r>
              <a:rPr sz="1100" dirty="0">
                <a:latin typeface="Arial MT"/>
                <a:cs typeface="Arial MT"/>
              </a:rPr>
              <a:t>a</a:t>
            </a:r>
            <a:r>
              <a:rPr sz="1100" spc="5" dirty="0">
                <a:latin typeface="Arial MT"/>
                <a:cs typeface="Arial MT"/>
              </a:rPr>
              <a:t> </a:t>
            </a:r>
            <a:r>
              <a:rPr sz="1100" spc="-30" dirty="0">
                <a:latin typeface="Arial MT"/>
                <a:cs typeface="Arial MT"/>
              </a:rPr>
              <a:t>high</a:t>
            </a:r>
            <a:r>
              <a:rPr sz="1100" spc="-15" dirty="0">
                <a:latin typeface="Arial MT"/>
                <a:cs typeface="Arial MT"/>
              </a:rPr>
              <a:t> </a:t>
            </a:r>
            <a:r>
              <a:rPr sz="1100" i="1" spc="-55" dirty="0">
                <a:latin typeface="Arial"/>
                <a:cs typeface="Arial"/>
              </a:rPr>
              <a:t>m</a:t>
            </a:r>
            <a:r>
              <a:rPr sz="1100" spc="-55" dirty="0">
                <a:latin typeface="Arial MT"/>
                <a:cs typeface="Arial MT"/>
              </a:rPr>
              <a:t>-</a:t>
            </a:r>
            <a:r>
              <a:rPr sz="1100" spc="-10" dirty="0">
                <a:latin typeface="Arial MT"/>
                <a:cs typeface="Arial MT"/>
              </a:rPr>
              <a:t>dimensional </a:t>
            </a:r>
            <a:r>
              <a:rPr sz="1100" spc="-55" dirty="0">
                <a:latin typeface="Arial MT"/>
                <a:cs typeface="Arial MT"/>
              </a:rPr>
              <a:t>space,</a:t>
            </a:r>
            <a:r>
              <a:rPr sz="1100" spc="-95" dirty="0">
                <a:latin typeface="Arial MT"/>
                <a:cs typeface="Arial MT"/>
              </a:rPr>
              <a:t> </a:t>
            </a:r>
            <a:r>
              <a:rPr sz="1100" spc="-40" dirty="0">
                <a:latin typeface="Arial MT"/>
                <a:cs typeface="Arial MT"/>
              </a:rPr>
              <a:t>though</a:t>
            </a:r>
            <a:r>
              <a:rPr sz="1100" spc="-100" dirty="0">
                <a:latin typeface="Arial MT"/>
                <a:cs typeface="Arial MT"/>
              </a:rPr>
              <a:t> </a:t>
            </a:r>
            <a:r>
              <a:rPr sz="1100" spc="-10" dirty="0">
                <a:latin typeface="Arial MT"/>
                <a:cs typeface="Arial MT"/>
              </a:rPr>
              <a:t>the</a:t>
            </a:r>
            <a:r>
              <a:rPr sz="1100" spc="-90" dirty="0">
                <a:latin typeface="Arial MT"/>
                <a:cs typeface="Arial MT"/>
              </a:rPr>
              <a:t> </a:t>
            </a:r>
            <a:r>
              <a:rPr sz="1100" dirty="0">
                <a:latin typeface="Arial MT"/>
                <a:cs typeface="Arial MT"/>
              </a:rPr>
              <a:t>SVD</a:t>
            </a:r>
            <a:r>
              <a:rPr sz="1100" spc="-45" dirty="0">
                <a:latin typeface="Arial MT"/>
                <a:cs typeface="Arial MT"/>
              </a:rPr>
              <a:t> </a:t>
            </a:r>
            <a:r>
              <a:rPr sz="1100" dirty="0">
                <a:latin typeface="Arial MT"/>
                <a:cs typeface="Arial MT"/>
              </a:rPr>
              <a:t>is</a:t>
            </a:r>
            <a:r>
              <a:rPr sz="1100" spc="-30" dirty="0">
                <a:latin typeface="Arial MT"/>
                <a:cs typeface="Arial MT"/>
              </a:rPr>
              <a:t> </a:t>
            </a:r>
            <a:r>
              <a:rPr sz="1100" spc="-55" dirty="0">
                <a:latin typeface="Arial MT"/>
                <a:cs typeface="Arial MT"/>
              </a:rPr>
              <a:t>defined</a:t>
            </a:r>
            <a:r>
              <a:rPr sz="1100" spc="-85" dirty="0">
                <a:latin typeface="Arial MT"/>
                <a:cs typeface="Arial MT"/>
              </a:rPr>
              <a:t> </a:t>
            </a:r>
            <a:r>
              <a:rPr sz="1100" spc="-20" dirty="0">
                <a:latin typeface="Arial MT"/>
                <a:cs typeface="Arial MT"/>
              </a:rPr>
              <a:t>for</a:t>
            </a:r>
            <a:r>
              <a:rPr sz="1100" spc="-75" dirty="0">
                <a:latin typeface="Arial MT"/>
                <a:cs typeface="Arial MT"/>
              </a:rPr>
              <a:t> </a:t>
            </a:r>
            <a:r>
              <a:rPr sz="1100" i="1" dirty="0">
                <a:latin typeface="Arial"/>
                <a:cs typeface="Arial"/>
              </a:rPr>
              <a:t>any</a:t>
            </a:r>
            <a:r>
              <a:rPr sz="1100" i="1" spc="65" dirty="0">
                <a:latin typeface="Arial"/>
                <a:cs typeface="Arial"/>
              </a:rPr>
              <a:t> </a:t>
            </a:r>
            <a:r>
              <a:rPr sz="1100" dirty="0">
                <a:latin typeface="Arial MT"/>
                <a:cs typeface="Arial MT"/>
              </a:rPr>
              <a:t>matrix.</a:t>
            </a:r>
            <a:r>
              <a:rPr sz="1100" spc="40" dirty="0">
                <a:latin typeface="Arial MT"/>
                <a:cs typeface="Arial MT"/>
              </a:rPr>
              <a:t> </a:t>
            </a:r>
            <a:r>
              <a:rPr sz="1100" dirty="0">
                <a:latin typeface="Arial MT"/>
                <a:cs typeface="Arial MT"/>
              </a:rPr>
              <a:t>For</a:t>
            </a:r>
            <a:r>
              <a:rPr sz="1100" spc="-55" dirty="0">
                <a:latin typeface="Arial MT"/>
                <a:cs typeface="Arial MT"/>
              </a:rPr>
              <a:t> </a:t>
            </a:r>
            <a:r>
              <a:rPr sz="1100" i="1" dirty="0">
                <a:latin typeface="Arial"/>
                <a:cs typeface="Arial"/>
              </a:rPr>
              <a:t>m</a:t>
            </a:r>
            <a:r>
              <a:rPr sz="1100" i="1" spc="-45" dirty="0">
                <a:latin typeface="Arial"/>
                <a:cs typeface="Arial"/>
              </a:rPr>
              <a:t> </a:t>
            </a:r>
            <a:r>
              <a:rPr sz="1100" i="1" dirty="0">
                <a:latin typeface="Arial"/>
                <a:cs typeface="Arial"/>
              </a:rPr>
              <a:t>&gt;</a:t>
            </a:r>
            <a:r>
              <a:rPr sz="1100" i="1" spc="-160" dirty="0">
                <a:latin typeface="Arial"/>
                <a:cs typeface="Arial"/>
              </a:rPr>
              <a:t> </a:t>
            </a:r>
            <a:r>
              <a:rPr sz="1100" i="1" dirty="0">
                <a:latin typeface="Arial"/>
                <a:cs typeface="Arial"/>
              </a:rPr>
              <a:t>n</a:t>
            </a:r>
            <a:r>
              <a:rPr sz="1100" dirty="0">
                <a:latin typeface="Arial MT"/>
                <a:cs typeface="Arial MT"/>
              </a:rPr>
              <a:t>,</a:t>
            </a:r>
            <a:r>
              <a:rPr sz="1100" spc="-50" dirty="0">
                <a:latin typeface="Arial MT"/>
                <a:cs typeface="Arial MT"/>
              </a:rPr>
              <a:t> </a:t>
            </a:r>
            <a:r>
              <a:rPr sz="1100" spc="-25" dirty="0">
                <a:latin typeface="Arial MT"/>
                <a:cs typeface="Arial MT"/>
              </a:rPr>
              <a:t>the </a:t>
            </a:r>
            <a:r>
              <a:rPr sz="1100" spc="-50" dirty="0">
                <a:latin typeface="Arial MT"/>
                <a:cs typeface="Arial MT"/>
              </a:rPr>
              <a:t>columns</a:t>
            </a:r>
            <a:r>
              <a:rPr sz="1100" spc="-80" dirty="0">
                <a:latin typeface="Arial MT"/>
                <a:cs typeface="Arial MT"/>
              </a:rPr>
              <a:t> </a:t>
            </a:r>
            <a:r>
              <a:rPr sz="1100" dirty="0">
                <a:latin typeface="Arial MT"/>
                <a:cs typeface="Arial MT"/>
              </a:rPr>
              <a:t>of</a:t>
            </a:r>
            <a:r>
              <a:rPr sz="1100" spc="-85" dirty="0">
                <a:latin typeface="Arial MT"/>
                <a:cs typeface="Arial MT"/>
              </a:rPr>
              <a:t> </a:t>
            </a:r>
            <a:r>
              <a:rPr sz="1100" i="1" spc="-565" dirty="0">
                <a:latin typeface="Arial"/>
                <a:cs typeface="Arial"/>
              </a:rPr>
              <a:t>U</a:t>
            </a:r>
            <a:r>
              <a:rPr sz="1575" spc="7" baseline="10582" dirty="0">
                <a:latin typeface="Arial MT"/>
                <a:cs typeface="Arial MT"/>
              </a:rPr>
              <a:t>ˆ</a:t>
            </a:r>
            <a:r>
              <a:rPr sz="1575" spc="52" baseline="10582" dirty="0">
                <a:latin typeface="Arial MT"/>
                <a:cs typeface="Arial MT"/>
              </a:rPr>
              <a:t> </a:t>
            </a:r>
            <a:r>
              <a:rPr sz="1100" spc="-30" dirty="0">
                <a:latin typeface="Arial MT"/>
                <a:cs typeface="Arial MT"/>
              </a:rPr>
              <a:t>can</a:t>
            </a:r>
            <a:r>
              <a:rPr sz="1100" spc="-75" dirty="0">
                <a:latin typeface="Arial MT"/>
                <a:cs typeface="Arial MT"/>
              </a:rPr>
              <a:t> </a:t>
            </a:r>
            <a:r>
              <a:rPr sz="1100" spc="-25" dirty="0">
                <a:latin typeface="Arial MT"/>
                <a:cs typeface="Arial MT"/>
              </a:rPr>
              <a:t>be</a:t>
            </a:r>
            <a:r>
              <a:rPr sz="1100" spc="-65" dirty="0">
                <a:latin typeface="Arial MT"/>
                <a:cs typeface="Arial MT"/>
              </a:rPr>
              <a:t> </a:t>
            </a:r>
            <a:r>
              <a:rPr sz="1100" spc="-60" dirty="0">
                <a:latin typeface="Arial MT"/>
                <a:cs typeface="Arial MT"/>
              </a:rPr>
              <a:t>padded</a:t>
            </a:r>
            <a:r>
              <a:rPr sz="1100" spc="-70" dirty="0">
                <a:latin typeface="Arial MT"/>
                <a:cs typeface="Arial MT"/>
              </a:rPr>
              <a:t> </a:t>
            </a:r>
            <a:r>
              <a:rPr sz="1100" dirty="0">
                <a:latin typeface="Arial MT"/>
                <a:cs typeface="Arial MT"/>
              </a:rPr>
              <a:t>with</a:t>
            </a:r>
            <a:r>
              <a:rPr sz="1100" spc="-15" dirty="0">
                <a:latin typeface="Arial MT"/>
                <a:cs typeface="Arial MT"/>
              </a:rPr>
              <a:t> </a:t>
            </a:r>
            <a:r>
              <a:rPr sz="1100" i="1" dirty="0">
                <a:latin typeface="Arial"/>
                <a:cs typeface="Arial"/>
              </a:rPr>
              <a:t>m</a:t>
            </a:r>
            <a:r>
              <a:rPr sz="1100" i="1" spc="-100" dirty="0">
                <a:latin typeface="Arial"/>
                <a:cs typeface="Arial"/>
              </a:rPr>
              <a:t> </a:t>
            </a:r>
            <a:r>
              <a:rPr sz="1100" spc="-465" dirty="0">
                <a:latin typeface="Arial MT"/>
                <a:cs typeface="Arial MT"/>
              </a:rPr>
              <a:t>−</a:t>
            </a:r>
            <a:r>
              <a:rPr sz="1100" spc="-145" dirty="0">
                <a:latin typeface="Arial MT"/>
                <a:cs typeface="Arial MT"/>
              </a:rPr>
              <a:t> </a:t>
            </a:r>
            <a:r>
              <a:rPr sz="1100" i="1" dirty="0">
                <a:latin typeface="Arial"/>
                <a:cs typeface="Arial"/>
              </a:rPr>
              <a:t>n</a:t>
            </a:r>
            <a:r>
              <a:rPr sz="1100" i="1" spc="45" dirty="0">
                <a:latin typeface="Arial"/>
                <a:cs typeface="Arial"/>
              </a:rPr>
              <a:t> </a:t>
            </a:r>
            <a:r>
              <a:rPr sz="1100" spc="-35" dirty="0">
                <a:latin typeface="Arial MT"/>
                <a:cs typeface="Arial MT"/>
              </a:rPr>
              <a:t>arbitrary</a:t>
            </a:r>
            <a:r>
              <a:rPr sz="1100" spc="-55" dirty="0">
                <a:latin typeface="Arial MT"/>
                <a:cs typeface="Arial MT"/>
              </a:rPr>
              <a:t> </a:t>
            </a:r>
            <a:r>
              <a:rPr sz="1100" spc="-10" dirty="0">
                <a:latin typeface="Arial MT"/>
                <a:cs typeface="Arial MT"/>
              </a:rPr>
              <a:t>orthonormal </a:t>
            </a:r>
            <a:r>
              <a:rPr sz="1100" spc="-40" dirty="0">
                <a:latin typeface="Arial MT"/>
                <a:cs typeface="Arial MT"/>
              </a:rPr>
              <a:t>vectors</a:t>
            </a:r>
            <a:r>
              <a:rPr sz="1100" spc="-100" dirty="0">
                <a:latin typeface="Arial MT"/>
                <a:cs typeface="Arial MT"/>
              </a:rPr>
              <a:t> </a:t>
            </a:r>
            <a:r>
              <a:rPr sz="1100" spc="-10" dirty="0">
                <a:latin typeface="Arial MT"/>
                <a:cs typeface="Arial MT"/>
              </a:rPr>
              <a:t>to</a:t>
            </a:r>
            <a:r>
              <a:rPr sz="1100" spc="-95" dirty="0">
                <a:latin typeface="Arial MT"/>
                <a:cs typeface="Arial MT"/>
              </a:rPr>
              <a:t> </a:t>
            </a:r>
            <a:r>
              <a:rPr sz="1100" spc="-30" dirty="0">
                <a:latin typeface="Arial MT"/>
                <a:cs typeface="Arial MT"/>
              </a:rPr>
              <a:t>obtain</a:t>
            </a:r>
            <a:r>
              <a:rPr sz="1100" spc="-60" dirty="0">
                <a:latin typeface="Arial MT"/>
                <a:cs typeface="Arial MT"/>
              </a:rPr>
              <a:t> </a:t>
            </a:r>
            <a:r>
              <a:rPr sz="1100" dirty="0">
                <a:latin typeface="Arial MT"/>
                <a:cs typeface="Arial MT"/>
              </a:rPr>
              <a:t>a</a:t>
            </a:r>
            <a:r>
              <a:rPr sz="1100" spc="-20" dirty="0">
                <a:latin typeface="Arial MT"/>
                <a:cs typeface="Arial MT"/>
              </a:rPr>
              <a:t> </a:t>
            </a:r>
            <a:r>
              <a:rPr sz="1100" dirty="0">
                <a:latin typeface="Arial MT"/>
                <a:cs typeface="Arial MT"/>
              </a:rPr>
              <a:t>full</a:t>
            </a:r>
            <a:r>
              <a:rPr sz="1100" spc="-10" dirty="0">
                <a:latin typeface="Arial MT"/>
                <a:cs typeface="Arial MT"/>
              </a:rPr>
              <a:t> </a:t>
            </a:r>
            <a:r>
              <a:rPr sz="1100" i="1" dirty="0">
                <a:latin typeface="Arial"/>
                <a:cs typeface="Arial"/>
              </a:rPr>
              <a:t>m</a:t>
            </a:r>
            <a:r>
              <a:rPr sz="1100" i="1" spc="-110" dirty="0">
                <a:latin typeface="Arial"/>
                <a:cs typeface="Arial"/>
              </a:rPr>
              <a:t> </a:t>
            </a:r>
            <a:r>
              <a:rPr sz="1100" dirty="0">
                <a:latin typeface="Arial MT"/>
                <a:cs typeface="Arial MT"/>
              </a:rPr>
              <a:t>×</a:t>
            </a:r>
            <a:r>
              <a:rPr sz="1100" spc="-155" dirty="0">
                <a:latin typeface="Arial MT"/>
                <a:cs typeface="Arial MT"/>
              </a:rPr>
              <a:t> </a:t>
            </a:r>
            <a:r>
              <a:rPr sz="1100" i="1" dirty="0">
                <a:latin typeface="Arial"/>
                <a:cs typeface="Arial"/>
              </a:rPr>
              <a:t>m</a:t>
            </a:r>
            <a:r>
              <a:rPr sz="1100" i="1" spc="35" dirty="0">
                <a:latin typeface="Arial"/>
                <a:cs typeface="Arial"/>
              </a:rPr>
              <a:t> </a:t>
            </a:r>
            <a:r>
              <a:rPr sz="1100" spc="-20" dirty="0">
                <a:latin typeface="Arial MT"/>
                <a:cs typeface="Arial MT"/>
              </a:rPr>
              <a:t>matrix</a:t>
            </a:r>
            <a:r>
              <a:rPr sz="1100" spc="-55" dirty="0">
                <a:latin typeface="Arial MT"/>
                <a:cs typeface="Arial MT"/>
              </a:rPr>
              <a:t> </a:t>
            </a:r>
            <a:r>
              <a:rPr sz="1100" i="1" dirty="0">
                <a:latin typeface="Arial"/>
                <a:cs typeface="Arial"/>
              </a:rPr>
              <a:t>U</a:t>
            </a:r>
            <a:r>
              <a:rPr sz="1100" dirty="0">
                <a:latin typeface="Arial MT"/>
                <a:cs typeface="Arial MT"/>
              </a:rPr>
              <a:t>,</a:t>
            </a:r>
            <a:r>
              <a:rPr sz="1100" spc="-30" dirty="0">
                <a:latin typeface="Arial MT"/>
                <a:cs typeface="Arial MT"/>
              </a:rPr>
              <a:t> </a:t>
            </a:r>
            <a:r>
              <a:rPr sz="1100" spc="-35" dirty="0">
                <a:latin typeface="Arial MT"/>
                <a:cs typeface="Arial MT"/>
              </a:rPr>
              <a:t>and</a:t>
            </a:r>
            <a:r>
              <a:rPr sz="1100" spc="-55" dirty="0">
                <a:latin typeface="Arial MT"/>
                <a:cs typeface="Arial MT"/>
              </a:rPr>
              <a:t> </a:t>
            </a:r>
            <a:r>
              <a:rPr sz="1100" spc="-944" dirty="0">
                <a:latin typeface="Arial MT"/>
                <a:cs typeface="Arial MT"/>
              </a:rPr>
              <a:t>Σ</a:t>
            </a:r>
            <a:r>
              <a:rPr sz="1575" spc="-52" baseline="10582" dirty="0">
                <a:latin typeface="Arial MT"/>
                <a:cs typeface="Arial MT"/>
              </a:rPr>
              <a:t>ˆ</a:t>
            </a:r>
            <a:r>
              <a:rPr sz="1575" spc="270" baseline="10582" dirty="0">
                <a:latin typeface="Arial MT"/>
                <a:cs typeface="Arial MT"/>
              </a:rPr>
              <a:t> </a:t>
            </a:r>
            <a:r>
              <a:rPr sz="1100" spc="-60" dirty="0">
                <a:latin typeface="Arial MT"/>
                <a:cs typeface="Arial MT"/>
              </a:rPr>
              <a:t>padded</a:t>
            </a:r>
            <a:r>
              <a:rPr sz="1100" spc="-70" dirty="0">
                <a:latin typeface="Arial MT"/>
                <a:cs typeface="Arial MT"/>
              </a:rPr>
              <a:t> </a:t>
            </a:r>
            <a:r>
              <a:rPr sz="1100" dirty="0">
                <a:latin typeface="Arial MT"/>
                <a:cs typeface="Arial MT"/>
              </a:rPr>
              <a:t>with</a:t>
            </a:r>
            <a:r>
              <a:rPr sz="1100" spc="-10" dirty="0">
                <a:latin typeface="Arial MT"/>
                <a:cs typeface="Arial MT"/>
              </a:rPr>
              <a:t> </a:t>
            </a:r>
            <a:r>
              <a:rPr sz="1100" spc="-20" dirty="0">
                <a:latin typeface="Arial MT"/>
                <a:cs typeface="Arial MT"/>
              </a:rPr>
              <a:t>rows </a:t>
            </a:r>
            <a:r>
              <a:rPr sz="1100" dirty="0">
                <a:latin typeface="Arial MT"/>
                <a:cs typeface="Arial MT"/>
              </a:rPr>
              <a:t>of</a:t>
            </a:r>
            <a:r>
              <a:rPr sz="1100" spc="-40" dirty="0">
                <a:latin typeface="Arial MT"/>
                <a:cs typeface="Arial MT"/>
              </a:rPr>
              <a:t> zeros</a:t>
            </a:r>
            <a:r>
              <a:rPr sz="1100" spc="-85" dirty="0">
                <a:latin typeface="Arial MT"/>
                <a:cs typeface="Arial MT"/>
              </a:rPr>
              <a:t> </a:t>
            </a:r>
            <a:r>
              <a:rPr sz="1100" dirty="0">
                <a:latin typeface="Arial MT"/>
                <a:cs typeface="Arial MT"/>
              </a:rPr>
              <a:t>to</a:t>
            </a:r>
            <a:r>
              <a:rPr sz="1100" spc="-40" dirty="0">
                <a:latin typeface="Arial MT"/>
                <a:cs typeface="Arial MT"/>
              </a:rPr>
              <a:t> </a:t>
            </a:r>
            <a:r>
              <a:rPr sz="1100" dirty="0">
                <a:latin typeface="Arial MT"/>
                <a:cs typeface="Arial MT"/>
              </a:rPr>
              <a:t>null</a:t>
            </a:r>
            <a:r>
              <a:rPr sz="1100" spc="-20" dirty="0">
                <a:latin typeface="Arial MT"/>
                <a:cs typeface="Arial MT"/>
              </a:rPr>
              <a:t> </a:t>
            </a:r>
            <a:r>
              <a:rPr sz="1100" spc="-10" dirty="0">
                <a:latin typeface="Arial MT"/>
                <a:cs typeface="Arial MT"/>
              </a:rPr>
              <a:t>the</a:t>
            </a:r>
            <a:r>
              <a:rPr sz="1100" spc="-40" dirty="0">
                <a:latin typeface="Arial MT"/>
                <a:cs typeface="Arial MT"/>
              </a:rPr>
              <a:t> contribution</a:t>
            </a:r>
            <a:r>
              <a:rPr sz="1100" spc="-50" dirty="0">
                <a:latin typeface="Arial MT"/>
                <a:cs typeface="Arial MT"/>
              </a:rPr>
              <a:t> </a:t>
            </a:r>
            <a:r>
              <a:rPr sz="1100" dirty="0">
                <a:latin typeface="Arial MT"/>
                <a:cs typeface="Arial MT"/>
              </a:rPr>
              <a:t>of</a:t>
            </a:r>
            <a:r>
              <a:rPr sz="1100" spc="-40" dirty="0">
                <a:latin typeface="Arial MT"/>
                <a:cs typeface="Arial MT"/>
              </a:rPr>
              <a:t> </a:t>
            </a:r>
            <a:r>
              <a:rPr sz="1100" spc="-50" dirty="0">
                <a:latin typeface="Arial MT"/>
                <a:cs typeface="Arial MT"/>
              </a:rPr>
              <a:t>these</a:t>
            </a:r>
            <a:r>
              <a:rPr sz="1100" spc="-80" dirty="0">
                <a:latin typeface="Arial MT"/>
                <a:cs typeface="Arial MT"/>
              </a:rPr>
              <a:t> </a:t>
            </a:r>
            <a:r>
              <a:rPr sz="1100" spc="-10" dirty="0">
                <a:latin typeface="Arial MT"/>
                <a:cs typeface="Arial MT"/>
              </a:rPr>
              <a:t>columns.</a:t>
            </a:r>
            <a:endParaRPr sz="1100">
              <a:latin typeface="Arial MT"/>
              <a:cs typeface="Arial MT"/>
            </a:endParaRPr>
          </a:p>
        </p:txBody>
      </p:sp>
      <p:pic>
        <p:nvPicPr>
          <p:cNvPr id="4" name="object 4"/>
          <p:cNvPicPr/>
          <p:nvPr/>
        </p:nvPicPr>
        <p:blipFill>
          <a:blip r:embed="rId2" cstate="print"/>
          <a:stretch>
            <a:fillRect/>
          </a:stretch>
        </p:blipFill>
        <p:spPr>
          <a:xfrm>
            <a:off x="1158145" y="1767334"/>
            <a:ext cx="2300758" cy="10515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1505"/>
            <a:ext cx="1143635" cy="651460"/>
          </a:xfrm>
          <a:prstGeom prst="rect">
            <a:avLst/>
          </a:prstGeom>
        </p:spPr>
        <p:txBody>
          <a:bodyPr vert="horz" wrap="square" lIns="0" tIns="12700" rIns="0" bIns="0" rtlCol="0">
            <a:spAutoFit/>
          </a:bodyPr>
          <a:lstStyle/>
          <a:p>
            <a:pPr marL="12700" marR="5080">
              <a:lnSpc>
                <a:spcPct val="100000"/>
              </a:lnSpc>
              <a:spcBef>
                <a:spcPts val="100"/>
              </a:spcBef>
            </a:pPr>
            <a:r>
              <a:rPr spc="-35" dirty="0"/>
              <a:t>Singular </a:t>
            </a:r>
            <a:r>
              <a:rPr spc="-10" dirty="0"/>
              <a:t>Value </a:t>
            </a:r>
            <a:r>
              <a:rPr spc="-45" dirty="0"/>
              <a:t>Decomposition</a:t>
            </a:r>
          </a:p>
          <a:p>
            <a:pPr marL="263525">
              <a:lnSpc>
                <a:spcPct val="100000"/>
              </a:lnSpc>
              <a:spcBef>
                <a:spcPts val="305"/>
              </a:spcBef>
            </a:pPr>
            <a:r>
              <a:rPr sz="1100" spc="-20" dirty="0">
                <a:solidFill>
                  <a:srgbClr val="000000"/>
                </a:solidFill>
              </a:rPr>
              <a:t>Redu</a:t>
            </a:r>
            <a:endParaRPr sz="1100" dirty="0"/>
          </a:p>
        </p:txBody>
      </p:sp>
      <p:sp>
        <p:nvSpPr>
          <p:cNvPr id="3" name="object 3"/>
          <p:cNvSpPr txBox="1"/>
          <p:nvPr/>
        </p:nvSpPr>
        <p:spPr>
          <a:xfrm>
            <a:off x="670485" y="563311"/>
            <a:ext cx="859155" cy="156210"/>
          </a:xfrm>
          <a:prstGeom prst="rect">
            <a:avLst/>
          </a:prstGeom>
        </p:spPr>
        <p:txBody>
          <a:bodyPr vert="horz" wrap="square" lIns="0" tIns="0" rIns="0" bIns="0" rtlCol="0">
            <a:spAutoFit/>
          </a:bodyPr>
          <a:lstStyle/>
          <a:p>
            <a:pPr>
              <a:lnSpc>
                <a:spcPts val="1215"/>
              </a:lnSpc>
            </a:pPr>
            <a:r>
              <a:rPr sz="1100" spc="-45" dirty="0">
                <a:latin typeface="Arial MT"/>
                <a:cs typeface="Arial MT"/>
              </a:rPr>
              <a:t>ced</a:t>
            </a:r>
            <a:r>
              <a:rPr sz="1100" spc="-40" dirty="0">
                <a:latin typeface="Arial MT"/>
                <a:cs typeface="Arial MT"/>
              </a:rPr>
              <a:t> </a:t>
            </a:r>
            <a:r>
              <a:rPr sz="1100" dirty="0">
                <a:latin typeface="Arial MT"/>
                <a:cs typeface="Arial MT"/>
              </a:rPr>
              <a:t>SVD</a:t>
            </a:r>
            <a:r>
              <a:rPr sz="1100" spc="-5" dirty="0">
                <a:latin typeface="Arial MT"/>
                <a:cs typeface="Arial MT"/>
              </a:rPr>
              <a:t> </a:t>
            </a:r>
            <a:r>
              <a:rPr sz="1100" dirty="0">
                <a:latin typeface="Arial MT"/>
                <a:cs typeface="Arial MT"/>
              </a:rPr>
              <a:t>of</a:t>
            </a:r>
            <a:r>
              <a:rPr sz="1100" spc="-20" dirty="0">
                <a:latin typeface="Arial MT"/>
                <a:cs typeface="Arial MT"/>
              </a:rPr>
              <a:t> </a:t>
            </a:r>
            <a:r>
              <a:rPr sz="1100" i="1" spc="-25" dirty="0">
                <a:latin typeface="Arial"/>
                <a:cs typeface="Arial"/>
              </a:rPr>
              <a:t>A</a:t>
            </a:r>
            <a:r>
              <a:rPr sz="1100" spc="-25" dirty="0">
                <a:latin typeface="Arial MT"/>
                <a:cs typeface="Arial MT"/>
              </a:rPr>
              <a:t>:</a:t>
            </a:r>
            <a:endParaRPr sz="1100">
              <a:latin typeface="Arial MT"/>
              <a:cs typeface="Arial MT"/>
            </a:endParaRPr>
          </a:p>
        </p:txBody>
      </p:sp>
      <p:pic>
        <p:nvPicPr>
          <p:cNvPr id="4" name="object 4"/>
          <p:cNvPicPr/>
          <p:nvPr/>
        </p:nvPicPr>
        <p:blipFill>
          <a:blip r:embed="rId2" cstate="print"/>
          <a:stretch>
            <a:fillRect/>
          </a:stretch>
        </p:blipFill>
        <p:spPr>
          <a:xfrm>
            <a:off x="936695" y="752824"/>
            <a:ext cx="2300758" cy="1051528"/>
          </a:xfrm>
          <a:prstGeom prst="rect">
            <a:avLst/>
          </a:prstGeom>
        </p:spPr>
      </p:pic>
      <p:sp>
        <p:nvSpPr>
          <p:cNvPr id="5" name="object 5"/>
          <p:cNvSpPr txBox="1"/>
          <p:nvPr/>
        </p:nvSpPr>
        <p:spPr>
          <a:xfrm>
            <a:off x="347294" y="1871599"/>
            <a:ext cx="903605"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Full</a:t>
            </a:r>
            <a:r>
              <a:rPr sz="1100" spc="-5" dirty="0">
                <a:latin typeface="Arial MT"/>
                <a:cs typeface="Arial MT"/>
              </a:rPr>
              <a:t> </a:t>
            </a:r>
            <a:r>
              <a:rPr sz="1100" dirty="0">
                <a:latin typeface="Arial MT"/>
                <a:cs typeface="Arial MT"/>
              </a:rPr>
              <a:t>SVD</a:t>
            </a:r>
            <a:r>
              <a:rPr sz="1100" spc="-10" dirty="0">
                <a:latin typeface="Arial MT"/>
                <a:cs typeface="Arial MT"/>
              </a:rPr>
              <a:t> </a:t>
            </a:r>
            <a:r>
              <a:rPr sz="1100" dirty="0">
                <a:latin typeface="Arial MT"/>
                <a:cs typeface="Arial MT"/>
              </a:rPr>
              <a:t>of</a:t>
            </a:r>
            <a:r>
              <a:rPr sz="1100" spc="-35" dirty="0">
                <a:latin typeface="Arial MT"/>
                <a:cs typeface="Arial MT"/>
              </a:rPr>
              <a:t> </a:t>
            </a:r>
            <a:r>
              <a:rPr sz="1100" i="1" spc="-35" dirty="0">
                <a:latin typeface="Arial"/>
                <a:cs typeface="Arial"/>
              </a:rPr>
              <a:t>A</a:t>
            </a:r>
            <a:r>
              <a:rPr sz="1100" spc="-35" dirty="0">
                <a:latin typeface="Arial MT"/>
                <a:cs typeface="Arial MT"/>
              </a:rPr>
              <a:t>:</a:t>
            </a:r>
            <a:endParaRPr sz="1100">
              <a:latin typeface="Arial MT"/>
              <a:cs typeface="Arial MT"/>
            </a:endParaRPr>
          </a:p>
        </p:txBody>
      </p:sp>
      <p:pic>
        <p:nvPicPr>
          <p:cNvPr id="6" name="object 6"/>
          <p:cNvPicPr/>
          <p:nvPr/>
        </p:nvPicPr>
        <p:blipFill>
          <a:blip r:embed="rId3" cstate="print"/>
          <a:stretch>
            <a:fillRect/>
          </a:stretch>
        </p:blipFill>
        <p:spPr>
          <a:xfrm>
            <a:off x="957731" y="2199134"/>
            <a:ext cx="2701587" cy="1035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Low-</a:t>
            </a:r>
            <a:r>
              <a:rPr spc="-20" dirty="0"/>
              <a:t>Rank</a:t>
            </a:r>
            <a:r>
              <a:rPr spc="-25" dirty="0"/>
              <a:t> </a:t>
            </a:r>
            <a:r>
              <a:rPr spc="-30" dirty="0"/>
              <a:t>Approximation</a:t>
            </a:r>
          </a:p>
        </p:txBody>
      </p:sp>
      <p:sp>
        <p:nvSpPr>
          <p:cNvPr id="3" name="object 3"/>
          <p:cNvSpPr txBox="1"/>
          <p:nvPr/>
        </p:nvSpPr>
        <p:spPr>
          <a:xfrm>
            <a:off x="321893" y="704582"/>
            <a:ext cx="3787140" cy="569900"/>
          </a:xfrm>
          <a:prstGeom prst="rect">
            <a:avLst/>
          </a:prstGeom>
        </p:spPr>
        <p:txBody>
          <a:bodyPr vert="horz" wrap="square" lIns="0" tIns="8255" rIns="0" bIns="0" rtlCol="0">
            <a:spAutoFit/>
          </a:bodyPr>
          <a:lstStyle/>
          <a:p>
            <a:pPr marL="38100" marR="30480">
              <a:lnSpc>
                <a:spcPct val="102600"/>
              </a:lnSpc>
              <a:spcBef>
                <a:spcPts val="65"/>
              </a:spcBef>
            </a:pPr>
            <a:r>
              <a:rPr sz="1100" dirty="0">
                <a:latin typeface="Arial MT"/>
                <a:cs typeface="Arial MT"/>
              </a:rPr>
              <a:t>The</a:t>
            </a:r>
            <a:r>
              <a:rPr sz="1100" spc="-10" dirty="0">
                <a:latin typeface="Arial MT"/>
                <a:cs typeface="Arial MT"/>
              </a:rPr>
              <a:t> </a:t>
            </a:r>
            <a:r>
              <a:rPr sz="1100" dirty="0">
                <a:latin typeface="Arial MT"/>
                <a:cs typeface="Arial MT"/>
              </a:rPr>
              <a:t>SVD</a:t>
            </a:r>
            <a:r>
              <a:rPr sz="1100" spc="15" dirty="0">
                <a:latin typeface="Arial MT"/>
                <a:cs typeface="Arial MT"/>
              </a:rPr>
              <a:t> </a:t>
            </a:r>
            <a:r>
              <a:rPr sz="1100" spc="-55" dirty="0">
                <a:latin typeface="Arial MT"/>
                <a:cs typeface="Arial MT"/>
              </a:rPr>
              <a:t>provides</a:t>
            </a:r>
            <a:r>
              <a:rPr sz="1100" spc="-50" dirty="0">
                <a:latin typeface="Arial MT"/>
                <a:cs typeface="Arial MT"/>
              </a:rPr>
              <a:t> </a:t>
            </a:r>
            <a:r>
              <a:rPr sz="1100" dirty="0">
                <a:latin typeface="Arial MT"/>
                <a:cs typeface="Arial MT"/>
              </a:rPr>
              <a:t>a</a:t>
            </a:r>
            <a:r>
              <a:rPr sz="1100" spc="10" dirty="0">
                <a:latin typeface="Arial MT"/>
                <a:cs typeface="Arial MT"/>
              </a:rPr>
              <a:t> </a:t>
            </a:r>
            <a:r>
              <a:rPr sz="1100" spc="-25" dirty="0">
                <a:latin typeface="Arial MT"/>
                <a:cs typeface="Arial MT"/>
              </a:rPr>
              <a:t>natural</a:t>
            </a:r>
            <a:r>
              <a:rPr sz="1100" spc="-20" dirty="0">
                <a:latin typeface="Arial MT"/>
                <a:cs typeface="Arial MT"/>
              </a:rPr>
              <a:t> </a:t>
            </a:r>
            <a:r>
              <a:rPr sz="1100" spc="-45" dirty="0">
                <a:latin typeface="Arial MT"/>
                <a:cs typeface="Arial MT"/>
              </a:rPr>
              <a:t>hierarchy</a:t>
            </a:r>
            <a:r>
              <a:rPr sz="1100" spc="-35" dirty="0">
                <a:latin typeface="Arial MT"/>
                <a:cs typeface="Arial MT"/>
              </a:rPr>
              <a:t> </a:t>
            </a:r>
            <a:r>
              <a:rPr sz="1100" dirty="0">
                <a:latin typeface="Arial MT"/>
                <a:cs typeface="Arial MT"/>
              </a:rPr>
              <a:t>of</a:t>
            </a:r>
            <a:r>
              <a:rPr sz="1100" spc="-5" dirty="0">
                <a:latin typeface="Arial MT"/>
                <a:cs typeface="Arial MT"/>
              </a:rPr>
              <a:t> </a:t>
            </a:r>
            <a:r>
              <a:rPr sz="1100" spc="-55" dirty="0">
                <a:latin typeface="Arial MT"/>
                <a:cs typeface="Arial MT"/>
              </a:rPr>
              <a:t>approximations</a:t>
            </a:r>
            <a:r>
              <a:rPr sz="1100" spc="-40" dirty="0">
                <a:latin typeface="Arial MT"/>
                <a:cs typeface="Arial MT"/>
              </a:rPr>
              <a:t> </a:t>
            </a:r>
            <a:r>
              <a:rPr sz="1100" spc="-65" dirty="0">
                <a:latin typeface="Arial MT"/>
                <a:cs typeface="Arial MT"/>
              </a:rPr>
              <a:t>we</a:t>
            </a:r>
            <a:r>
              <a:rPr sz="1100" spc="-75" dirty="0">
                <a:latin typeface="Arial MT"/>
                <a:cs typeface="Arial MT"/>
              </a:rPr>
              <a:t> </a:t>
            </a:r>
            <a:r>
              <a:rPr sz="1100" spc="-25" dirty="0">
                <a:latin typeface="Arial MT"/>
                <a:cs typeface="Arial MT"/>
              </a:rPr>
              <a:t>can </a:t>
            </a:r>
            <a:r>
              <a:rPr sz="1100" spc="-45" dirty="0">
                <a:latin typeface="Arial MT"/>
                <a:cs typeface="Arial MT"/>
              </a:rPr>
              <a:t>make</a:t>
            </a:r>
            <a:r>
              <a:rPr sz="1100" spc="-90" dirty="0">
                <a:latin typeface="Arial MT"/>
                <a:cs typeface="Arial MT"/>
              </a:rPr>
              <a:t> </a:t>
            </a:r>
            <a:r>
              <a:rPr sz="1100" dirty="0">
                <a:latin typeface="Arial MT"/>
                <a:cs typeface="Arial MT"/>
              </a:rPr>
              <a:t>to</a:t>
            </a:r>
            <a:r>
              <a:rPr sz="1100" spc="-40" dirty="0">
                <a:latin typeface="Arial MT"/>
                <a:cs typeface="Arial MT"/>
              </a:rPr>
              <a:t> </a:t>
            </a:r>
            <a:r>
              <a:rPr sz="1100" i="1" dirty="0">
                <a:latin typeface="Arial"/>
                <a:cs typeface="Arial"/>
              </a:rPr>
              <a:t>A</a:t>
            </a:r>
            <a:r>
              <a:rPr sz="1100" dirty="0">
                <a:latin typeface="Arial MT"/>
                <a:cs typeface="Arial MT"/>
              </a:rPr>
              <a:t>,</a:t>
            </a:r>
            <a:r>
              <a:rPr sz="1100" spc="-25" dirty="0">
                <a:latin typeface="Arial MT"/>
                <a:cs typeface="Arial MT"/>
              </a:rPr>
              <a:t> </a:t>
            </a:r>
            <a:r>
              <a:rPr sz="1100" spc="-80" dirty="0">
                <a:latin typeface="Arial MT"/>
                <a:cs typeface="Arial MT"/>
              </a:rPr>
              <a:t>expressed </a:t>
            </a:r>
            <a:r>
              <a:rPr sz="1100" spc="-25" dirty="0">
                <a:latin typeface="Arial MT"/>
                <a:cs typeface="Arial MT"/>
              </a:rPr>
              <a:t>as</a:t>
            </a:r>
            <a:r>
              <a:rPr sz="1100" spc="-55" dirty="0">
                <a:latin typeface="Arial MT"/>
                <a:cs typeface="Arial MT"/>
              </a:rPr>
              <a:t> </a:t>
            </a:r>
            <a:r>
              <a:rPr sz="1100" dirty="0">
                <a:latin typeface="Arial MT"/>
                <a:cs typeface="Arial MT"/>
              </a:rPr>
              <a:t>a</a:t>
            </a:r>
            <a:r>
              <a:rPr sz="1100" spc="-15" dirty="0">
                <a:latin typeface="Arial MT"/>
                <a:cs typeface="Arial MT"/>
              </a:rPr>
              <a:t> </a:t>
            </a:r>
            <a:r>
              <a:rPr sz="1100" spc="-35" dirty="0">
                <a:latin typeface="Arial MT"/>
                <a:cs typeface="Arial MT"/>
              </a:rPr>
              <a:t>sum</a:t>
            </a:r>
            <a:r>
              <a:rPr sz="1100" spc="-65" dirty="0">
                <a:latin typeface="Arial MT"/>
                <a:cs typeface="Arial MT"/>
              </a:rPr>
              <a:t> </a:t>
            </a:r>
            <a:r>
              <a:rPr sz="1100" dirty="0">
                <a:latin typeface="Arial MT"/>
                <a:cs typeface="Arial MT"/>
              </a:rPr>
              <a:t>of</a:t>
            </a:r>
            <a:r>
              <a:rPr sz="1100" spc="-25" dirty="0">
                <a:latin typeface="Arial MT"/>
                <a:cs typeface="Arial MT"/>
              </a:rPr>
              <a:t> </a:t>
            </a:r>
            <a:r>
              <a:rPr sz="1100" spc="-65" dirty="0">
                <a:latin typeface="Arial MT"/>
                <a:cs typeface="Arial MT"/>
              </a:rPr>
              <a:t>rank-</a:t>
            </a:r>
            <a:r>
              <a:rPr sz="1100" spc="-35" dirty="0">
                <a:latin typeface="Arial MT"/>
                <a:cs typeface="Arial MT"/>
              </a:rPr>
              <a:t>one</a:t>
            </a:r>
            <a:r>
              <a:rPr sz="1100" spc="-50" dirty="0">
                <a:latin typeface="Arial MT"/>
                <a:cs typeface="Arial MT"/>
              </a:rPr>
              <a:t> </a:t>
            </a:r>
            <a:r>
              <a:rPr sz="1100" spc="-20" dirty="0">
                <a:latin typeface="Arial MT"/>
                <a:cs typeface="Arial MT"/>
              </a:rPr>
              <a:t>matrices.</a:t>
            </a:r>
            <a:r>
              <a:rPr sz="1100" spc="50" dirty="0">
                <a:latin typeface="Arial MT"/>
                <a:cs typeface="Arial MT"/>
              </a:rPr>
              <a:t> </a:t>
            </a:r>
            <a:r>
              <a:rPr sz="1100" spc="-25" dirty="0">
                <a:latin typeface="Arial MT"/>
                <a:cs typeface="Arial MT"/>
              </a:rPr>
              <a:t>If</a:t>
            </a:r>
            <a:endParaRPr sz="1100" dirty="0">
              <a:latin typeface="Arial MT"/>
              <a:cs typeface="Arial MT"/>
            </a:endParaRPr>
          </a:p>
          <a:p>
            <a:pPr marR="82550" algn="ctr">
              <a:lnSpc>
                <a:spcPct val="100000"/>
              </a:lnSpc>
              <a:spcBef>
                <a:spcPts val="650"/>
              </a:spcBef>
            </a:pPr>
            <a:endParaRPr sz="800" dirty="0">
              <a:latin typeface="Arial"/>
              <a:cs typeface="Arial"/>
            </a:endParaRPr>
          </a:p>
        </p:txBody>
      </p:sp>
      <p:sp>
        <p:nvSpPr>
          <p:cNvPr id="7" name="object 7"/>
          <p:cNvSpPr txBox="1"/>
          <p:nvPr/>
        </p:nvSpPr>
        <p:spPr>
          <a:xfrm>
            <a:off x="321893" y="1716864"/>
            <a:ext cx="3587750" cy="193040"/>
          </a:xfrm>
          <a:prstGeom prst="rect">
            <a:avLst/>
          </a:prstGeom>
        </p:spPr>
        <p:txBody>
          <a:bodyPr vert="horz" wrap="square" lIns="0" tIns="12700" rIns="0" bIns="0" rtlCol="0">
            <a:spAutoFit/>
          </a:bodyPr>
          <a:lstStyle/>
          <a:p>
            <a:pPr marL="38100">
              <a:lnSpc>
                <a:spcPct val="100000"/>
              </a:lnSpc>
              <a:spcBef>
                <a:spcPts val="100"/>
              </a:spcBef>
            </a:pPr>
            <a:r>
              <a:rPr sz="1100" spc="-65" dirty="0">
                <a:latin typeface="Arial MT"/>
                <a:cs typeface="Arial MT"/>
              </a:rPr>
              <a:t>where</a:t>
            </a:r>
            <a:r>
              <a:rPr sz="1100" spc="-70" dirty="0">
                <a:latin typeface="Arial MT"/>
                <a:cs typeface="Arial MT"/>
              </a:rPr>
              <a:t> </a:t>
            </a:r>
            <a:r>
              <a:rPr sz="1100" spc="-40" dirty="0">
                <a:latin typeface="Arial MT"/>
                <a:cs typeface="Arial MT"/>
              </a:rPr>
              <a:t>each</a:t>
            </a:r>
            <a:r>
              <a:rPr sz="1100" spc="-35" dirty="0">
                <a:latin typeface="Arial MT"/>
                <a:cs typeface="Arial MT"/>
              </a:rPr>
              <a:t> </a:t>
            </a:r>
            <a:r>
              <a:rPr sz="1100" i="1" spc="-10" dirty="0">
                <a:latin typeface="Arial"/>
                <a:cs typeface="Arial"/>
              </a:rPr>
              <a:t>u</a:t>
            </a:r>
            <a:r>
              <a:rPr sz="1200" i="1" spc="-15" baseline="-6944" dirty="0">
                <a:latin typeface="Arial"/>
                <a:cs typeface="Arial"/>
              </a:rPr>
              <a:t>j</a:t>
            </a:r>
            <a:r>
              <a:rPr sz="1100" i="1" spc="-10" dirty="0">
                <a:latin typeface="Arial"/>
                <a:cs typeface="Arial"/>
              </a:rPr>
              <a:t>v</a:t>
            </a:r>
            <a:r>
              <a:rPr sz="1100" i="1" spc="-195" dirty="0">
                <a:latin typeface="Arial"/>
                <a:cs typeface="Arial"/>
              </a:rPr>
              <a:t> </a:t>
            </a:r>
            <a:r>
              <a:rPr sz="1200" i="1" baseline="24305" dirty="0">
                <a:latin typeface="Arial"/>
                <a:cs typeface="Arial"/>
              </a:rPr>
              <a:t>T</a:t>
            </a:r>
            <a:r>
              <a:rPr sz="1200" i="1" spc="270" baseline="24305" dirty="0">
                <a:latin typeface="Arial"/>
                <a:cs typeface="Arial"/>
              </a:rPr>
              <a:t>  </a:t>
            </a:r>
            <a:r>
              <a:rPr sz="1100" dirty="0">
                <a:latin typeface="Arial MT"/>
                <a:cs typeface="Arial MT"/>
              </a:rPr>
              <a:t>is</a:t>
            </a:r>
            <a:r>
              <a:rPr sz="1100" spc="5" dirty="0">
                <a:latin typeface="Arial MT"/>
                <a:cs typeface="Arial MT"/>
              </a:rPr>
              <a:t> </a:t>
            </a:r>
            <a:r>
              <a:rPr sz="1100" dirty="0">
                <a:latin typeface="Arial MT"/>
                <a:cs typeface="Arial MT"/>
              </a:rPr>
              <a:t>a</a:t>
            </a:r>
            <a:r>
              <a:rPr sz="1100" spc="10" dirty="0">
                <a:latin typeface="Arial MT"/>
                <a:cs typeface="Arial MT"/>
              </a:rPr>
              <a:t> </a:t>
            </a:r>
            <a:r>
              <a:rPr sz="1100" spc="-65" dirty="0">
                <a:latin typeface="Arial MT"/>
                <a:cs typeface="Arial MT"/>
              </a:rPr>
              <a:t>rank-</a:t>
            </a:r>
            <a:r>
              <a:rPr sz="1100" spc="-40" dirty="0">
                <a:latin typeface="Arial MT"/>
                <a:cs typeface="Arial MT"/>
              </a:rPr>
              <a:t>one</a:t>
            </a:r>
            <a:r>
              <a:rPr sz="1100" spc="-25" dirty="0">
                <a:latin typeface="Arial MT"/>
                <a:cs typeface="Arial MT"/>
              </a:rPr>
              <a:t> </a:t>
            </a:r>
            <a:r>
              <a:rPr sz="1100" spc="-20" dirty="0">
                <a:latin typeface="Arial MT"/>
                <a:cs typeface="Arial MT"/>
              </a:rPr>
              <a:t>matrix</a:t>
            </a:r>
            <a:r>
              <a:rPr sz="1100" spc="-35" dirty="0">
                <a:latin typeface="Arial MT"/>
                <a:cs typeface="Arial MT"/>
              </a:rPr>
              <a:t> </a:t>
            </a:r>
            <a:r>
              <a:rPr sz="1100" spc="-70" dirty="0">
                <a:latin typeface="Arial MT"/>
                <a:cs typeface="Arial MT"/>
              </a:rPr>
              <a:t>whose</a:t>
            </a:r>
            <a:r>
              <a:rPr sz="1100" spc="-55" dirty="0">
                <a:latin typeface="Arial MT"/>
                <a:cs typeface="Arial MT"/>
              </a:rPr>
              <a:t> </a:t>
            </a:r>
            <a:r>
              <a:rPr sz="1100" spc="-45" dirty="0">
                <a:latin typeface="Arial MT"/>
                <a:cs typeface="Arial MT"/>
              </a:rPr>
              <a:t>columns</a:t>
            </a:r>
            <a:r>
              <a:rPr sz="1100" spc="-40" dirty="0">
                <a:latin typeface="Arial MT"/>
                <a:cs typeface="Arial MT"/>
              </a:rPr>
              <a:t> </a:t>
            </a:r>
            <a:r>
              <a:rPr sz="1100" spc="-50" dirty="0">
                <a:latin typeface="Arial MT"/>
                <a:cs typeface="Arial MT"/>
              </a:rPr>
              <a:t>are</a:t>
            </a:r>
            <a:r>
              <a:rPr sz="1100" spc="-65" dirty="0">
                <a:latin typeface="Arial MT"/>
                <a:cs typeface="Arial MT"/>
              </a:rPr>
              <a:t> </a:t>
            </a:r>
            <a:r>
              <a:rPr sz="1100" spc="-25" dirty="0">
                <a:latin typeface="Arial MT"/>
                <a:cs typeface="Arial MT"/>
              </a:rPr>
              <a:t>all</a:t>
            </a:r>
            <a:endParaRPr sz="1100">
              <a:latin typeface="Arial MT"/>
              <a:cs typeface="Arial MT"/>
            </a:endParaRPr>
          </a:p>
        </p:txBody>
      </p:sp>
      <p:sp>
        <p:nvSpPr>
          <p:cNvPr id="8" name="object 8"/>
          <p:cNvSpPr txBox="1"/>
          <p:nvPr/>
        </p:nvSpPr>
        <p:spPr>
          <a:xfrm>
            <a:off x="321893" y="1785189"/>
            <a:ext cx="3695065" cy="482183"/>
          </a:xfrm>
          <a:prstGeom prst="rect">
            <a:avLst/>
          </a:prstGeom>
        </p:spPr>
        <p:txBody>
          <a:bodyPr vert="horz" wrap="square" lIns="0" tIns="12700" rIns="0" bIns="0" rtlCol="0">
            <a:spAutoFit/>
          </a:bodyPr>
          <a:lstStyle/>
          <a:p>
            <a:pPr marL="908050">
              <a:lnSpc>
                <a:spcPts val="900"/>
              </a:lnSpc>
              <a:spcBef>
                <a:spcPts val="100"/>
              </a:spcBef>
            </a:pPr>
            <a:r>
              <a:rPr sz="800" i="1" spc="-50" dirty="0">
                <a:latin typeface="Arial"/>
                <a:cs typeface="Arial"/>
              </a:rPr>
              <a:t>j</a:t>
            </a:r>
            <a:endParaRPr sz="800" dirty="0">
              <a:latin typeface="Arial"/>
              <a:cs typeface="Arial"/>
            </a:endParaRPr>
          </a:p>
          <a:p>
            <a:pPr algn="ctr">
              <a:lnSpc>
                <a:spcPts val="1260"/>
              </a:lnSpc>
            </a:pPr>
            <a:r>
              <a:rPr sz="1650" spc="-832" baseline="2525" dirty="0">
                <a:latin typeface="Arial MT"/>
                <a:cs typeface="Arial MT"/>
              </a:rPr>
              <a:t>s</a:t>
            </a:r>
            <a:r>
              <a:rPr lang="en-IN" sz="1100" dirty="0"/>
              <a:t>multiples </a:t>
            </a:r>
            <a:r>
              <a:rPr sz="1100" dirty="0">
                <a:latin typeface="Arial MT"/>
                <a:cs typeface="Arial MT"/>
              </a:rPr>
              <a:t>of</a:t>
            </a:r>
            <a:r>
              <a:rPr sz="1100" spc="-5" dirty="0">
                <a:latin typeface="Arial MT"/>
                <a:cs typeface="Arial MT"/>
              </a:rPr>
              <a:t> </a:t>
            </a:r>
            <a:r>
              <a:rPr sz="1100" spc="-40" dirty="0">
                <a:latin typeface="Arial MT"/>
                <a:cs typeface="Arial MT"/>
              </a:rPr>
              <a:t>each</a:t>
            </a:r>
            <a:r>
              <a:rPr sz="1100" spc="-35" dirty="0">
                <a:latin typeface="Arial MT"/>
                <a:cs typeface="Arial MT"/>
              </a:rPr>
              <a:t> </a:t>
            </a:r>
            <a:r>
              <a:rPr sz="1100" spc="-30" dirty="0">
                <a:latin typeface="Arial MT"/>
                <a:cs typeface="Arial MT"/>
              </a:rPr>
              <a:t>other,</a:t>
            </a:r>
            <a:r>
              <a:rPr sz="1100" spc="-45" dirty="0">
                <a:latin typeface="Arial MT"/>
                <a:cs typeface="Arial MT"/>
              </a:rPr>
              <a:t> </a:t>
            </a:r>
            <a:r>
              <a:rPr sz="1100" spc="-25" dirty="0">
                <a:latin typeface="Arial MT"/>
                <a:cs typeface="Arial MT"/>
              </a:rPr>
              <a:t>then</a:t>
            </a:r>
            <a:r>
              <a:rPr sz="1100" spc="-30" dirty="0">
                <a:latin typeface="Arial MT"/>
                <a:cs typeface="Arial MT"/>
              </a:rPr>
              <a:t> </a:t>
            </a:r>
            <a:r>
              <a:rPr sz="1100" dirty="0">
                <a:latin typeface="Arial MT"/>
                <a:cs typeface="Arial MT"/>
              </a:rPr>
              <a:t>a </a:t>
            </a:r>
            <a:r>
              <a:rPr sz="1100" spc="-60" dirty="0">
                <a:solidFill>
                  <a:srgbClr val="0000FF"/>
                </a:solidFill>
                <a:latin typeface="Arial MT"/>
                <a:cs typeface="Arial MT"/>
              </a:rPr>
              <a:t>rank-</a:t>
            </a:r>
            <a:r>
              <a:rPr sz="1100" i="1" dirty="0">
                <a:solidFill>
                  <a:srgbClr val="0000FF"/>
                </a:solidFill>
                <a:latin typeface="Arial"/>
                <a:cs typeface="Arial"/>
              </a:rPr>
              <a:t>r</a:t>
            </a:r>
            <a:r>
              <a:rPr sz="1100" i="1" spc="145" dirty="0">
                <a:solidFill>
                  <a:srgbClr val="0000FF"/>
                </a:solidFill>
                <a:latin typeface="Arial"/>
                <a:cs typeface="Arial"/>
              </a:rPr>
              <a:t> </a:t>
            </a:r>
            <a:r>
              <a:rPr sz="1100" spc="-60" dirty="0">
                <a:solidFill>
                  <a:srgbClr val="0000FF"/>
                </a:solidFill>
                <a:latin typeface="Arial MT"/>
                <a:cs typeface="Arial MT"/>
              </a:rPr>
              <a:t>approximation</a:t>
            </a:r>
            <a:r>
              <a:rPr sz="1100" spc="-45" dirty="0">
                <a:solidFill>
                  <a:srgbClr val="0000FF"/>
                </a:solidFill>
                <a:latin typeface="Arial MT"/>
                <a:cs typeface="Arial MT"/>
              </a:rPr>
              <a:t> </a:t>
            </a:r>
            <a:r>
              <a:rPr sz="1100" i="1" dirty="0">
                <a:latin typeface="Arial"/>
                <a:cs typeface="Arial"/>
              </a:rPr>
              <a:t>A</a:t>
            </a:r>
            <a:r>
              <a:rPr sz="1200" i="1" baseline="-6944" dirty="0">
                <a:latin typeface="Arial"/>
                <a:cs typeface="Arial"/>
              </a:rPr>
              <a:t>r</a:t>
            </a:r>
            <a:r>
              <a:rPr sz="1200" i="1" spc="607" baseline="-6944" dirty="0">
                <a:latin typeface="Arial"/>
                <a:cs typeface="Arial"/>
              </a:rPr>
              <a:t> </a:t>
            </a:r>
            <a:r>
              <a:rPr sz="1100" dirty="0">
                <a:latin typeface="Arial MT"/>
                <a:cs typeface="Arial MT"/>
              </a:rPr>
              <a:t>of</a:t>
            </a:r>
            <a:r>
              <a:rPr sz="1100" spc="-15" dirty="0">
                <a:latin typeface="Arial MT"/>
                <a:cs typeface="Arial MT"/>
              </a:rPr>
              <a:t> </a:t>
            </a:r>
            <a:r>
              <a:rPr sz="1100" i="1" dirty="0">
                <a:latin typeface="Arial"/>
                <a:cs typeface="Arial"/>
              </a:rPr>
              <a:t>A</a:t>
            </a:r>
            <a:r>
              <a:rPr sz="1100" i="1" spc="45" dirty="0">
                <a:latin typeface="Arial"/>
                <a:cs typeface="Arial"/>
              </a:rPr>
              <a:t> </a:t>
            </a:r>
            <a:r>
              <a:rPr sz="1100" spc="-25" dirty="0">
                <a:latin typeface="Arial MT"/>
                <a:cs typeface="Arial MT"/>
              </a:rPr>
              <a:t>is</a:t>
            </a:r>
            <a:endParaRPr sz="1100" dirty="0">
              <a:latin typeface="Arial MT"/>
              <a:cs typeface="Arial MT"/>
            </a:endParaRPr>
          </a:p>
          <a:p>
            <a:pPr marL="36830" algn="ctr">
              <a:lnSpc>
                <a:spcPct val="100000"/>
              </a:lnSpc>
              <a:spcBef>
                <a:spcPts val="535"/>
              </a:spcBef>
            </a:pPr>
            <a:endParaRPr sz="800" dirty="0">
              <a:latin typeface="Arial"/>
              <a:cs typeface="Arial"/>
            </a:endParaRPr>
          </a:p>
        </p:txBody>
      </p:sp>
      <p:pic>
        <p:nvPicPr>
          <p:cNvPr id="14" name="Picture 13">
            <a:extLst>
              <a:ext uri="{FF2B5EF4-FFF2-40B4-BE49-F238E27FC236}">
                <a16:creationId xmlns:a16="http://schemas.microsoft.com/office/drawing/2014/main" id="{06C9E195-8776-44B6-4376-2B4CD7190B5E}"/>
              </a:ext>
            </a:extLst>
          </p:cNvPr>
          <p:cNvPicPr>
            <a:picLocks noChangeAspect="1"/>
          </p:cNvPicPr>
          <p:nvPr/>
        </p:nvPicPr>
        <p:blipFill>
          <a:blip r:embed="rId2"/>
          <a:stretch>
            <a:fillRect/>
          </a:stretch>
        </p:blipFill>
        <p:spPr>
          <a:xfrm>
            <a:off x="1534462" y="1053446"/>
            <a:ext cx="1124028" cy="559622"/>
          </a:xfrm>
          <a:prstGeom prst="rect">
            <a:avLst/>
          </a:prstGeom>
        </p:spPr>
      </p:pic>
      <p:pic>
        <p:nvPicPr>
          <p:cNvPr id="16" name="Picture 15">
            <a:extLst>
              <a:ext uri="{FF2B5EF4-FFF2-40B4-BE49-F238E27FC236}">
                <a16:creationId xmlns:a16="http://schemas.microsoft.com/office/drawing/2014/main" id="{A14AAABA-1D17-814E-6E93-4B40B04F1270}"/>
              </a:ext>
            </a:extLst>
          </p:cNvPr>
          <p:cNvPicPr>
            <a:picLocks noChangeAspect="1"/>
          </p:cNvPicPr>
          <p:nvPr/>
        </p:nvPicPr>
        <p:blipFill>
          <a:blip r:embed="rId3"/>
          <a:stretch>
            <a:fillRect/>
          </a:stretch>
        </p:blipFill>
        <p:spPr>
          <a:xfrm>
            <a:off x="1534462" y="2267372"/>
            <a:ext cx="1219200" cy="5107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Low-</a:t>
            </a:r>
            <a:r>
              <a:rPr spc="-20" dirty="0"/>
              <a:t>Rank</a:t>
            </a:r>
            <a:r>
              <a:rPr spc="-25" dirty="0"/>
              <a:t> </a:t>
            </a:r>
            <a:r>
              <a:rPr spc="-30" dirty="0"/>
              <a:t>Approximation</a:t>
            </a:r>
          </a:p>
        </p:txBody>
      </p:sp>
      <p:sp>
        <p:nvSpPr>
          <p:cNvPr id="3" name="object 3"/>
          <p:cNvSpPr txBox="1"/>
          <p:nvPr/>
        </p:nvSpPr>
        <p:spPr>
          <a:xfrm>
            <a:off x="347293" y="726911"/>
            <a:ext cx="292798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Arial MT"/>
                <a:cs typeface="Arial MT"/>
              </a:rPr>
              <a:t>Note</a:t>
            </a:r>
            <a:r>
              <a:rPr sz="1100" spc="-30" dirty="0">
                <a:latin typeface="Arial MT"/>
                <a:cs typeface="Arial MT"/>
              </a:rPr>
              <a:t> </a:t>
            </a:r>
            <a:r>
              <a:rPr sz="1100" dirty="0">
                <a:latin typeface="Arial MT"/>
                <a:cs typeface="Arial MT"/>
              </a:rPr>
              <a:t>that</a:t>
            </a:r>
            <a:r>
              <a:rPr sz="1100" spc="-45" dirty="0">
                <a:latin typeface="Arial MT"/>
                <a:cs typeface="Arial MT"/>
              </a:rPr>
              <a:t> </a:t>
            </a:r>
            <a:r>
              <a:rPr sz="1100" spc="-30" dirty="0">
                <a:latin typeface="Arial MT"/>
                <a:cs typeface="Arial MT"/>
              </a:rPr>
              <a:t>by</a:t>
            </a:r>
            <a:r>
              <a:rPr sz="1100" spc="-65" dirty="0">
                <a:latin typeface="Arial MT"/>
                <a:cs typeface="Arial MT"/>
              </a:rPr>
              <a:t> </a:t>
            </a:r>
            <a:r>
              <a:rPr sz="1100" spc="-10" dirty="0">
                <a:latin typeface="Arial MT"/>
                <a:cs typeface="Arial MT"/>
              </a:rPr>
              <a:t>the</a:t>
            </a:r>
            <a:r>
              <a:rPr sz="1100" spc="-40" dirty="0">
                <a:latin typeface="Arial MT"/>
                <a:cs typeface="Arial MT"/>
              </a:rPr>
              <a:t> </a:t>
            </a:r>
            <a:r>
              <a:rPr sz="1100" spc="-50" dirty="0">
                <a:latin typeface="Arial MT"/>
                <a:cs typeface="Arial MT"/>
              </a:rPr>
              <a:t>orthogonality</a:t>
            </a:r>
            <a:r>
              <a:rPr sz="1100" spc="-70" dirty="0">
                <a:latin typeface="Arial MT"/>
                <a:cs typeface="Arial MT"/>
              </a:rPr>
              <a:t> </a:t>
            </a:r>
            <a:r>
              <a:rPr sz="1100" dirty="0">
                <a:latin typeface="Arial MT"/>
                <a:cs typeface="Arial MT"/>
              </a:rPr>
              <a:t>of</a:t>
            </a:r>
            <a:r>
              <a:rPr sz="1100" spc="-40" dirty="0">
                <a:latin typeface="Arial MT"/>
                <a:cs typeface="Arial MT"/>
              </a:rPr>
              <a:t> </a:t>
            </a:r>
            <a:r>
              <a:rPr sz="1100" spc="-10" dirty="0">
                <a:latin typeface="Arial MT"/>
                <a:cs typeface="Arial MT"/>
              </a:rPr>
              <a:t>the</a:t>
            </a:r>
            <a:r>
              <a:rPr sz="1100" spc="-45" dirty="0">
                <a:latin typeface="Arial MT"/>
                <a:cs typeface="Arial MT"/>
              </a:rPr>
              <a:t> </a:t>
            </a:r>
            <a:r>
              <a:rPr sz="1100" spc="-50" dirty="0">
                <a:latin typeface="Arial MT"/>
                <a:cs typeface="Arial MT"/>
              </a:rPr>
              <a:t>columns</a:t>
            </a:r>
            <a:r>
              <a:rPr sz="1100" spc="-70" dirty="0">
                <a:latin typeface="Arial MT"/>
                <a:cs typeface="Arial MT"/>
              </a:rPr>
              <a:t> </a:t>
            </a:r>
            <a:r>
              <a:rPr sz="1100" dirty="0">
                <a:latin typeface="Arial MT"/>
                <a:cs typeface="Arial MT"/>
              </a:rPr>
              <a:t>of</a:t>
            </a:r>
            <a:r>
              <a:rPr sz="1100" spc="-30" dirty="0">
                <a:latin typeface="Arial MT"/>
                <a:cs typeface="Arial MT"/>
              </a:rPr>
              <a:t> </a:t>
            </a:r>
            <a:r>
              <a:rPr sz="1100" i="1" spc="-25" dirty="0">
                <a:latin typeface="Arial"/>
                <a:cs typeface="Arial"/>
              </a:rPr>
              <a:t>u</a:t>
            </a:r>
            <a:r>
              <a:rPr sz="1100" spc="-25" dirty="0">
                <a:latin typeface="Arial MT"/>
                <a:cs typeface="Arial MT"/>
              </a:rPr>
              <a:t>,</a:t>
            </a:r>
            <a:endParaRPr sz="1100">
              <a:latin typeface="Arial MT"/>
              <a:cs typeface="Arial MT"/>
            </a:endParaRPr>
          </a:p>
        </p:txBody>
      </p:sp>
      <p:sp>
        <p:nvSpPr>
          <p:cNvPr id="4" name="object 4"/>
          <p:cNvSpPr txBox="1"/>
          <p:nvPr/>
        </p:nvSpPr>
        <p:spPr>
          <a:xfrm>
            <a:off x="1998395" y="975867"/>
            <a:ext cx="204470" cy="193040"/>
          </a:xfrm>
          <a:prstGeom prst="rect">
            <a:avLst/>
          </a:prstGeom>
        </p:spPr>
        <p:txBody>
          <a:bodyPr vert="horz" wrap="square" lIns="0" tIns="12700" rIns="0" bIns="0" rtlCol="0">
            <a:spAutoFit/>
          </a:bodyPr>
          <a:lstStyle/>
          <a:p>
            <a:pPr marL="38100">
              <a:lnSpc>
                <a:spcPct val="100000"/>
              </a:lnSpc>
              <a:spcBef>
                <a:spcPts val="100"/>
              </a:spcBef>
            </a:pPr>
            <a:r>
              <a:rPr sz="1650" spc="-472" baseline="-15151" dirty="0">
                <a:latin typeface="Arial MT"/>
                <a:cs typeface="Arial MT"/>
              </a:rPr>
              <a:t>Σ</a:t>
            </a:r>
            <a:r>
              <a:rPr sz="800" i="1" spc="-315" dirty="0">
                <a:latin typeface="Arial"/>
                <a:cs typeface="Arial"/>
              </a:rPr>
              <a:t>n</a:t>
            </a:r>
            <a:endParaRPr sz="800">
              <a:latin typeface="Arial"/>
              <a:cs typeface="Arial"/>
            </a:endParaRPr>
          </a:p>
        </p:txBody>
      </p:sp>
      <p:sp>
        <p:nvSpPr>
          <p:cNvPr id="5" name="object 5"/>
          <p:cNvSpPr txBox="1"/>
          <p:nvPr/>
        </p:nvSpPr>
        <p:spPr>
          <a:xfrm>
            <a:off x="2658109" y="911214"/>
            <a:ext cx="64769"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a:t>
            </a:r>
            <a:endParaRPr sz="1100">
              <a:latin typeface="Arial MT"/>
              <a:cs typeface="Arial MT"/>
            </a:endParaRPr>
          </a:p>
        </p:txBody>
      </p:sp>
      <p:sp>
        <p:nvSpPr>
          <p:cNvPr id="6" name="object 6"/>
          <p:cNvSpPr txBox="1"/>
          <p:nvPr/>
        </p:nvSpPr>
        <p:spPr>
          <a:xfrm>
            <a:off x="295858" y="1148132"/>
            <a:ext cx="4011929" cy="1729833"/>
          </a:xfrm>
          <a:prstGeom prst="rect">
            <a:avLst/>
          </a:prstGeom>
        </p:spPr>
        <p:txBody>
          <a:bodyPr vert="horz" wrap="square" lIns="0" tIns="12700" rIns="0" bIns="0" rtlCol="0">
            <a:spAutoFit/>
          </a:bodyPr>
          <a:lstStyle/>
          <a:p>
            <a:pPr marL="989330">
              <a:lnSpc>
                <a:spcPts val="950"/>
              </a:lnSpc>
              <a:spcBef>
                <a:spcPts val="100"/>
              </a:spcBef>
              <a:tabLst>
                <a:tab pos="1963420" algn="l"/>
                <a:tab pos="2522855" algn="l"/>
              </a:tabLst>
            </a:pPr>
            <a:r>
              <a:rPr sz="1200" i="1" spc="89" baseline="24305" dirty="0">
                <a:latin typeface="Arial"/>
                <a:cs typeface="Arial"/>
              </a:rPr>
              <a:t> </a:t>
            </a:r>
            <a:r>
              <a:rPr sz="800" i="1" dirty="0">
                <a:latin typeface="Arial"/>
                <a:cs typeface="Arial"/>
              </a:rPr>
              <a:t>		</a:t>
            </a:r>
            <a:endParaRPr sz="800" dirty="0">
              <a:latin typeface="Arial"/>
              <a:cs typeface="Arial"/>
            </a:endParaRPr>
          </a:p>
          <a:p>
            <a:pPr marR="313690" algn="ctr">
              <a:lnSpc>
                <a:spcPct val="100000"/>
              </a:lnSpc>
              <a:spcBef>
                <a:spcPts val="90"/>
              </a:spcBef>
            </a:pPr>
            <a:endParaRPr sz="800" dirty="0">
              <a:latin typeface="Arial MT"/>
              <a:cs typeface="Arial MT"/>
            </a:endParaRPr>
          </a:p>
          <a:p>
            <a:pPr>
              <a:lnSpc>
                <a:spcPct val="100000"/>
              </a:lnSpc>
              <a:spcBef>
                <a:spcPts val="229"/>
              </a:spcBef>
            </a:pPr>
            <a:endParaRPr sz="800" dirty="0">
              <a:latin typeface="Arial MT"/>
              <a:cs typeface="Arial MT"/>
            </a:endParaRPr>
          </a:p>
          <a:p>
            <a:pPr marL="64135">
              <a:lnSpc>
                <a:spcPct val="100000"/>
              </a:lnSpc>
            </a:pPr>
            <a:r>
              <a:rPr sz="1100" spc="-30" dirty="0">
                <a:latin typeface="Arial MT"/>
                <a:cs typeface="Arial MT"/>
              </a:rPr>
              <a:t>so</a:t>
            </a:r>
            <a:r>
              <a:rPr sz="1100" spc="-75" dirty="0">
                <a:latin typeface="Arial MT"/>
                <a:cs typeface="Arial MT"/>
              </a:rPr>
              <a:t> </a:t>
            </a:r>
            <a:r>
              <a:rPr sz="1100" spc="-20" dirty="0">
                <a:latin typeface="Arial MT"/>
                <a:cs typeface="Arial MT"/>
              </a:rPr>
              <a:t>for</a:t>
            </a:r>
            <a:r>
              <a:rPr sz="1100" spc="-60" dirty="0">
                <a:latin typeface="Arial MT"/>
                <a:cs typeface="Arial MT"/>
              </a:rPr>
              <a:t> </a:t>
            </a:r>
            <a:r>
              <a:rPr sz="1100" dirty="0">
                <a:latin typeface="Arial MT"/>
                <a:cs typeface="Arial MT"/>
              </a:rPr>
              <a:t>a</a:t>
            </a:r>
            <a:r>
              <a:rPr sz="1100" spc="-25" dirty="0">
                <a:latin typeface="Arial MT"/>
                <a:cs typeface="Arial MT"/>
              </a:rPr>
              <a:t> </a:t>
            </a:r>
            <a:r>
              <a:rPr sz="1100" spc="-40" dirty="0">
                <a:latin typeface="Arial MT"/>
                <a:cs typeface="Arial MT"/>
              </a:rPr>
              <a:t>particular</a:t>
            </a:r>
            <a:r>
              <a:rPr sz="1100" spc="-60" dirty="0">
                <a:latin typeface="Arial MT"/>
                <a:cs typeface="Arial MT"/>
              </a:rPr>
              <a:t> </a:t>
            </a:r>
            <a:r>
              <a:rPr sz="1100" spc="-10" dirty="0">
                <a:latin typeface="Arial MT"/>
                <a:cs typeface="Arial MT"/>
              </a:rPr>
              <a:t>data</a:t>
            </a:r>
            <a:r>
              <a:rPr sz="1100" spc="-45" dirty="0">
                <a:latin typeface="Arial MT"/>
                <a:cs typeface="Arial MT"/>
              </a:rPr>
              <a:t> </a:t>
            </a:r>
            <a:r>
              <a:rPr sz="1100" dirty="0">
                <a:latin typeface="Arial MT"/>
                <a:cs typeface="Arial MT"/>
              </a:rPr>
              <a:t>point</a:t>
            </a:r>
            <a:r>
              <a:rPr sz="1100" spc="-30" dirty="0">
                <a:latin typeface="Arial MT"/>
                <a:cs typeface="Arial MT"/>
              </a:rPr>
              <a:t> </a:t>
            </a:r>
            <a:r>
              <a:rPr sz="1100" i="1" dirty="0">
                <a:latin typeface="Arial"/>
                <a:cs typeface="Arial"/>
              </a:rPr>
              <a:t>a</a:t>
            </a:r>
            <a:r>
              <a:rPr sz="1200" i="1" baseline="-6944" dirty="0">
                <a:latin typeface="Arial"/>
                <a:cs typeface="Arial"/>
              </a:rPr>
              <a:t>i</a:t>
            </a:r>
            <a:r>
              <a:rPr sz="1200" i="1" spc="472" baseline="-6944" dirty="0">
                <a:latin typeface="Arial"/>
                <a:cs typeface="Arial"/>
              </a:rPr>
              <a:t> </a:t>
            </a:r>
            <a:r>
              <a:rPr sz="1100" dirty="0">
                <a:latin typeface="Arial MT"/>
                <a:cs typeface="Arial MT"/>
              </a:rPr>
              <a:t>that</a:t>
            </a:r>
            <a:r>
              <a:rPr sz="1100" spc="-50" dirty="0">
                <a:latin typeface="Arial MT"/>
                <a:cs typeface="Arial MT"/>
              </a:rPr>
              <a:t> </a:t>
            </a:r>
            <a:r>
              <a:rPr sz="1100" dirty="0">
                <a:latin typeface="Arial MT"/>
                <a:cs typeface="Arial MT"/>
              </a:rPr>
              <a:t>is</a:t>
            </a:r>
            <a:r>
              <a:rPr sz="1100" spc="-20" dirty="0">
                <a:latin typeface="Arial MT"/>
                <a:cs typeface="Arial MT"/>
              </a:rPr>
              <a:t> </a:t>
            </a:r>
            <a:r>
              <a:rPr sz="1100" spc="-10" dirty="0">
                <a:latin typeface="Arial MT"/>
                <a:cs typeface="Arial MT"/>
              </a:rPr>
              <a:t>the</a:t>
            </a:r>
            <a:r>
              <a:rPr sz="1100" spc="-45" dirty="0">
                <a:latin typeface="Arial MT"/>
                <a:cs typeface="Arial MT"/>
              </a:rPr>
              <a:t> </a:t>
            </a:r>
            <a:r>
              <a:rPr sz="1100" i="1" dirty="0">
                <a:latin typeface="Arial"/>
                <a:cs typeface="Arial"/>
              </a:rPr>
              <a:t>i</a:t>
            </a:r>
            <a:r>
              <a:rPr sz="1200" i="1" baseline="24305" dirty="0">
                <a:latin typeface="Arial"/>
                <a:cs typeface="Arial"/>
              </a:rPr>
              <a:t>th</a:t>
            </a:r>
            <a:r>
              <a:rPr sz="1200" i="1" spc="487" baseline="24305" dirty="0">
                <a:latin typeface="Arial"/>
                <a:cs typeface="Arial"/>
              </a:rPr>
              <a:t> </a:t>
            </a:r>
            <a:r>
              <a:rPr sz="1100" spc="-45" dirty="0">
                <a:latin typeface="Arial MT"/>
                <a:cs typeface="Arial MT"/>
              </a:rPr>
              <a:t>column</a:t>
            </a:r>
            <a:r>
              <a:rPr sz="1100" spc="-70" dirty="0">
                <a:latin typeface="Arial MT"/>
                <a:cs typeface="Arial MT"/>
              </a:rPr>
              <a:t> </a:t>
            </a:r>
            <a:r>
              <a:rPr sz="1100" dirty="0">
                <a:latin typeface="Arial MT"/>
                <a:cs typeface="Arial MT"/>
              </a:rPr>
              <a:t>of</a:t>
            </a:r>
            <a:r>
              <a:rPr sz="1100" spc="-40" dirty="0">
                <a:latin typeface="Arial MT"/>
                <a:cs typeface="Arial MT"/>
              </a:rPr>
              <a:t> </a:t>
            </a:r>
            <a:r>
              <a:rPr sz="1100" i="1" spc="-25" dirty="0">
                <a:latin typeface="Arial"/>
                <a:cs typeface="Arial"/>
              </a:rPr>
              <a:t>A</a:t>
            </a:r>
            <a:r>
              <a:rPr sz="1100" spc="-25" dirty="0">
                <a:latin typeface="Arial MT"/>
                <a:cs typeface="Arial MT"/>
              </a:rPr>
              <a:t>,</a:t>
            </a:r>
            <a:endParaRPr sz="1100" dirty="0">
              <a:latin typeface="Arial MT"/>
              <a:cs typeface="Arial MT"/>
            </a:endParaRPr>
          </a:p>
          <a:p>
            <a:pPr marL="956310">
              <a:lnSpc>
                <a:spcPts val="1140"/>
              </a:lnSpc>
              <a:spcBef>
                <a:spcPts val="800"/>
              </a:spcBef>
            </a:pPr>
            <a:endParaRPr sz="800" dirty="0">
              <a:latin typeface="Arial"/>
              <a:cs typeface="Arial"/>
            </a:endParaRPr>
          </a:p>
          <a:p>
            <a:pPr marL="64135" marR="55880" indent="-635">
              <a:lnSpc>
                <a:spcPct val="102600"/>
              </a:lnSpc>
              <a:spcBef>
                <a:spcPts val="815"/>
              </a:spcBef>
            </a:pPr>
            <a:endParaRPr lang="en-US" sz="1100" dirty="0">
              <a:latin typeface="Arial MT"/>
              <a:cs typeface="Arial MT"/>
            </a:endParaRPr>
          </a:p>
          <a:p>
            <a:pPr marL="64135" marR="55880" indent="-635">
              <a:lnSpc>
                <a:spcPct val="102600"/>
              </a:lnSpc>
              <a:spcBef>
                <a:spcPts val="815"/>
              </a:spcBef>
            </a:pPr>
            <a:r>
              <a:rPr sz="1100" dirty="0">
                <a:latin typeface="Arial MT"/>
                <a:cs typeface="Arial MT"/>
              </a:rPr>
              <a:t>is</a:t>
            </a:r>
            <a:r>
              <a:rPr sz="1100" spc="-45" dirty="0">
                <a:latin typeface="Arial MT"/>
                <a:cs typeface="Arial MT"/>
              </a:rPr>
              <a:t> </a:t>
            </a:r>
            <a:r>
              <a:rPr sz="1100" spc="-10" dirty="0">
                <a:latin typeface="Arial MT"/>
                <a:cs typeface="Arial MT"/>
              </a:rPr>
              <a:t>the</a:t>
            </a:r>
            <a:r>
              <a:rPr sz="1100" spc="-50" dirty="0">
                <a:latin typeface="Arial MT"/>
                <a:cs typeface="Arial MT"/>
              </a:rPr>
              <a:t> </a:t>
            </a:r>
            <a:r>
              <a:rPr sz="1100" spc="-45" dirty="0">
                <a:solidFill>
                  <a:srgbClr val="0000FF"/>
                </a:solidFill>
                <a:latin typeface="Arial MT"/>
                <a:cs typeface="Arial MT"/>
              </a:rPr>
              <a:t>projection</a:t>
            </a:r>
            <a:r>
              <a:rPr sz="1100" spc="-65" dirty="0">
                <a:solidFill>
                  <a:srgbClr val="0000FF"/>
                </a:solidFill>
                <a:latin typeface="Arial MT"/>
                <a:cs typeface="Arial MT"/>
              </a:rPr>
              <a:t> </a:t>
            </a:r>
            <a:r>
              <a:rPr sz="1100" dirty="0">
                <a:latin typeface="Arial MT"/>
                <a:cs typeface="Arial MT"/>
              </a:rPr>
              <a:t>of</a:t>
            </a:r>
            <a:r>
              <a:rPr sz="1100" spc="-35" dirty="0">
                <a:latin typeface="Arial MT"/>
                <a:cs typeface="Arial MT"/>
              </a:rPr>
              <a:t> </a:t>
            </a:r>
            <a:r>
              <a:rPr sz="1100" i="1" dirty="0">
                <a:latin typeface="Arial"/>
                <a:cs typeface="Arial"/>
              </a:rPr>
              <a:t>a</a:t>
            </a:r>
            <a:r>
              <a:rPr sz="1200" i="1" baseline="-6944" dirty="0">
                <a:latin typeface="Arial"/>
                <a:cs typeface="Arial"/>
              </a:rPr>
              <a:t>i</a:t>
            </a:r>
            <a:r>
              <a:rPr sz="1200" i="1" spc="472" baseline="-6944" dirty="0">
                <a:latin typeface="Arial"/>
                <a:cs typeface="Arial"/>
              </a:rPr>
              <a:t> </a:t>
            </a:r>
            <a:r>
              <a:rPr sz="1100" spc="-10" dirty="0">
                <a:latin typeface="Arial MT"/>
                <a:cs typeface="Arial MT"/>
              </a:rPr>
              <a:t>onto</a:t>
            </a:r>
            <a:r>
              <a:rPr sz="1100" spc="-50" dirty="0">
                <a:latin typeface="Arial MT"/>
                <a:cs typeface="Arial MT"/>
              </a:rPr>
              <a:t> </a:t>
            </a:r>
            <a:r>
              <a:rPr sz="1100" dirty="0">
                <a:latin typeface="Arial MT"/>
                <a:cs typeface="Arial MT"/>
              </a:rPr>
              <a:t>the</a:t>
            </a:r>
            <a:r>
              <a:rPr sz="1100" spc="-45" dirty="0">
                <a:latin typeface="Arial MT"/>
                <a:cs typeface="Arial MT"/>
              </a:rPr>
              <a:t> </a:t>
            </a:r>
            <a:r>
              <a:rPr sz="1100" i="1" dirty="0">
                <a:latin typeface="Arial"/>
                <a:cs typeface="Arial"/>
              </a:rPr>
              <a:t>k</a:t>
            </a:r>
            <a:r>
              <a:rPr sz="1200" i="1" baseline="24305" dirty="0">
                <a:latin typeface="Arial"/>
                <a:cs typeface="Arial"/>
              </a:rPr>
              <a:t>th</a:t>
            </a:r>
            <a:r>
              <a:rPr sz="1200" i="1" spc="352" baseline="24305" dirty="0">
                <a:latin typeface="Arial"/>
                <a:cs typeface="Arial"/>
              </a:rPr>
              <a:t> </a:t>
            </a:r>
            <a:r>
              <a:rPr sz="1100" dirty="0">
                <a:latin typeface="Arial MT"/>
                <a:cs typeface="Arial MT"/>
              </a:rPr>
              <a:t>left</a:t>
            </a:r>
            <a:r>
              <a:rPr sz="1100" spc="-45" dirty="0">
                <a:latin typeface="Arial MT"/>
                <a:cs typeface="Arial MT"/>
              </a:rPr>
              <a:t> </a:t>
            </a:r>
            <a:r>
              <a:rPr sz="1100" spc="-40" dirty="0">
                <a:latin typeface="Arial MT"/>
                <a:cs typeface="Arial MT"/>
              </a:rPr>
              <a:t>singular</a:t>
            </a:r>
            <a:r>
              <a:rPr sz="1100" spc="-60" dirty="0">
                <a:latin typeface="Arial MT"/>
                <a:cs typeface="Arial MT"/>
              </a:rPr>
              <a:t> </a:t>
            </a:r>
            <a:r>
              <a:rPr sz="1100" spc="-35" dirty="0">
                <a:latin typeface="Arial MT"/>
                <a:cs typeface="Arial MT"/>
              </a:rPr>
              <a:t>vector</a:t>
            </a:r>
            <a:r>
              <a:rPr sz="1100" spc="-75" dirty="0">
                <a:latin typeface="Arial MT"/>
                <a:cs typeface="Arial MT"/>
              </a:rPr>
              <a:t> </a:t>
            </a:r>
            <a:r>
              <a:rPr sz="1100" i="1" dirty="0">
                <a:latin typeface="Arial"/>
                <a:cs typeface="Arial"/>
              </a:rPr>
              <a:t>u</a:t>
            </a:r>
            <a:r>
              <a:rPr sz="1200" i="1" baseline="-10416" dirty="0">
                <a:latin typeface="Arial"/>
                <a:cs typeface="Arial"/>
              </a:rPr>
              <a:t>k</a:t>
            </a:r>
            <a:r>
              <a:rPr sz="1100" dirty="0">
                <a:latin typeface="Arial MT"/>
                <a:cs typeface="Arial MT"/>
              </a:rPr>
              <a:t>.</a:t>
            </a:r>
            <a:r>
              <a:rPr sz="1100" spc="70" dirty="0">
                <a:latin typeface="Arial MT"/>
                <a:cs typeface="Arial MT"/>
              </a:rPr>
              <a:t> </a:t>
            </a:r>
            <a:r>
              <a:rPr sz="1100" spc="-25" dirty="0">
                <a:latin typeface="Arial MT"/>
                <a:cs typeface="Arial MT"/>
              </a:rPr>
              <a:t>So </a:t>
            </a:r>
            <a:r>
              <a:rPr sz="1100" spc="-30" dirty="0">
                <a:latin typeface="Arial MT"/>
                <a:cs typeface="Arial MT"/>
              </a:rPr>
              <a:t>another</a:t>
            </a:r>
            <a:r>
              <a:rPr sz="1100" spc="-80" dirty="0">
                <a:latin typeface="Arial MT"/>
                <a:cs typeface="Arial MT"/>
              </a:rPr>
              <a:t> </a:t>
            </a:r>
            <a:r>
              <a:rPr sz="1100" spc="-60" dirty="0">
                <a:latin typeface="Arial MT"/>
                <a:cs typeface="Arial MT"/>
              </a:rPr>
              <a:t>way</a:t>
            </a:r>
            <a:r>
              <a:rPr sz="1100" spc="-75" dirty="0">
                <a:latin typeface="Arial MT"/>
                <a:cs typeface="Arial MT"/>
              </a:rPr>
              <a:t> </a:t>
            </a:r>
            <a:r>
              <a:rPr sz="1100" dirty="0">
                <a:latin typeface="Arial MT"/>
                <a:cs typeface="Arial MT"/>
              </a:rPr>
              <a:t>to</a:t>
            </a:r>
            <a:r>
              <a:rPr sz="1100" spc="-20" dirty="0">
                <a:latin typeface="Arial MT"/>
                <a:cs typeface="Arial MT"/>
              </a:rPr>
              <a:t> </a:t>
            </a:r>
            <a:r>
              <a:rPr sz="1100" dirty="0">
                <a:latin typeface="Arial MT"/>
                <a:cs typeface="Arial MT"/>
              </a:rPr>
              <a:t>think</a:t>
            </a:r>
            <a:r>
              <a:rPr sz="1100" spc="-15" dirty="0">
                <a:latin typeface="Arial MT"/>
                <a:cs typeface="Arial MT"/>
              </a:rPr>
              <a:t> </a:t>
            </a:r>
            <a:r>
              <a:rPr sz="1100" spc="-20" dirty="0">
                <a:latin typeface="Arial MT"/>
                <a:cs typeface="Arial MT"/>
              </a:rPr>
              <a:t>about</a:t>
            </a:r>
            <a:r>
              <a:rPr sz="1100" spc="-40" dirty="0">
                <a:latin typeface="Arial MT"/>
                <a:cs typeface="Arial MT"/>
              </a:rPr>
              <a:t> </a:t>
            </a:r>
            <a:r>
              <a:rPr sz="1100" spc="-20" dirty="0">
                <a:latin typeface="Arial MT"/>
                <a:cs typeface="Arial MT"/>
              </a:rPr>
              <a:t>the</a:t>
            </a:r>
            <a:r>
              <a:rPr sz="1100" spc="-40" dirty="0">
                <a:latin typeface="Arial MT"/>
                <a:cs typeface="Arial MT"/>
              </a:rPr>
              <a:t> </a:t>
            </a:r>
            <a:r>
              <a:rPr sz="1100" spc="-65" dirty="0">
                <a:latin typeface="Arial MT"/>
                <a:cs typeface="Arial MT"/>
              </a:rPr>
              <a:t>low-</a:t>
            </a:r>
            <a:r>
              <a:rPr sz="1100" spc="-25" dirty="0">
                <a:latin typeface="Arial MT"/>
                <a:cs typeface="Arial MT"/>
              </a:rPr>
              <a:t>rank</a:t>
            </a:r>
            <a:r>
              <a:rPr sz="1100" spc="-45" dirty="0">
                <a:latin typeface="Arial MT"/>
                <a:cs typeface="Arial MT"/>
              </a:rPr>
              <a:t> </a:t>
            </a:r>
            <a:r>
              <a:rPr sz="1100" spc="-60" dirty="0">
                <a:latin typeface="Arial MT"/>
                <a:cs typeface="Arial MT"/>
              </a:rPr>
              <a:t>approximation </a:t>
            </a:r>
            <a:r>
              <a:rPr sz="1100" dirty="0">
                <a:latin typeface="Arial MT"/>
                <a:cs typeface="Arial MT"/>
              </a:rPr>
              <a:t>is</a:t>
            </a:r>
            <a:r>
              <a:rPr sz="1100" spc="-10" dirty="0">
                <a:latin typeface="Arial MT"/>
                <a:cs typeface="Arial MT"/>
              </a:rPr>
              <a:t> </a:t>
            </a:r>
            <a:r>
              <a:rPr sz="1100" dirty="0">
                <a:latin typeface="Arial MT"/>
                <a:cs typeface="Arial MT"/>
              </a:rPr>
              <a:t>that</a:t>
            </a:r>
            <a:r>
              <a:rPr sz="1100" spc="-30" dirty="0">
                <a:latin typeface="Arial MT"/>
                <a:cs typeface="Arial MT"/>
              </a:rPr>
              <a:t> </a:t>
            </a:r>
            <a:r>
              <a:rPr sz="1100" dirty="0">
                <a:latin typeface="Arial MT"/>
                <a:cs typeface="Arial MT"/>
              </a:rPr>
              <a:t>it</a:t>
            </a:r>
            <a:r>
              <a:rPr sz="1100" spc="-10" dirty="0">
                <a:latin typeface="Arial MT"/>
                <a:cs typeface="Arial MT"/>
              </a:rPr>
              <a:t> </a:t>
            </a:r>
            <a:r>
              <a:rPr sz="1100" spc="-20" dirty="0">
                <a:latin typeface="Arial MT"/>
                <a:cs typeface="Arial MT"/>
              </a:rPr>
              <a:t>is</a:t>
            </a:r>
            <a:r>
              <a:rPr sz="1100" spc="-45" dirty="0">
                <a:latin typeface="Arial MT"/>
                <a:cs typeface="Arial MT"/>
              </a:rPr>
              <a:t> </a:t>
            </a:r>
            <a:r>
              <a:rPr sz="1100" spc="-50" dirty="0">
                <a:latin typeface="Arial MT"/>
                <a:cs typeface="Arial MT"/>
              </a:rPr>
              <a:t>a </a:t>
            </a:r>
            <a:r>
              <a:rPr sz="1100" spc="-35" dirty="0">
                <a:latin typeface="Arial MT"/>
                <a:cs typeface="Arial MT"/>
              </a:rPr>
              <a:t>sum</a:t>
            </a:r>
            <a:r>
              <a:rPr sz="1100" spc="-70" dirty="0">
                <a:latin typeface="Arial MT"/>
                <a:cs typeface="Arial MT"/>
              </a:rPr>
              <a:t> </a:t>
            </a:r>
            <a:r>
              <a:rPr sz="1100" dirty="0">
                <a:latin typeface="Arial MT"/>
                <a:cs typeface="Arial MT"/>
              </a:rPr>
              <a:t>of</a:t>
            </a:r>
            <a:r>
              <a:rPr sz="1100" spc="-15" dirty="0">
                <a:latin typeface="Arial MT"/>
                <a:cs typeface="Arial MT"/>
              </a:rPr>
              <a:t> </a:t>
            </a:r>
            <a:r>
              <a:rPr sz="1100" spc="-50" dirty="0">
                <a:latin typeface="Arial MT"/>
                <a:cs typeface="Arial MT"/>
              </a:rPr>
              <a:t>projections</a:t>
            </a:r>
            <a:r>
              <a:rPr sz="1100" spc="-65" dirty="0">
                <a:latin typeface="Arial MT"/>
                <a:cs typeface="Arial MT"/>
              </a:rPr>
              <a:t> </a:t>
            </a:r>
            <a:r>
              <a:rPr sz="1100" spc="-20" dirty="0">
                <a:latin typeface="Arial MT"/>
                <a:cs typeface="Arial MT"/>
              </a:rPr>
              <a:t>onto</a:t>
            </a:r>
            <a:r>
              <a:rPr sz="1100" spc="-40" dirty="0">
                <a:latin typeface="Arial MT"/>
                <a:cs typeface="Arial MT"/>
              </a:rPr>
              <a:t> </a:t>
            </a:r>
            <a:r>
              <a:rPr sz="1100" dirty="0">
                <a:latin typeface="Arial MT"/>
                <a:cs typeface="Arial MT"/>
              </a:rPr>
              <a:t>a</a:t>
            </a:r>
            <a:r>
              <a:rPr sz="1100" spc="-20" dirty="0">
                <a:latin typeface="Arial MT"/>
                <a:cs typeface="Arial MT"/>
              </a:rPr>
              <a:t> limited </a:t>
            </a:r>
            <a:r>
              <a:rPr sz="1100" spc="-55" dirty="0">
                <a:latin typeface="Arial MT"/>
                <a:cs typeface="Arial MT"/>
              </a:rPr>
              <a:t>number</a:t>
            </a:r>
            <a:r>
              <a:rPr sz="1100" spc="-80" dirty="0">
                <a:latin typeface="Arial MT"/>
                <a:cs typeface="Arial MT"/>
              </a:rPr>
              <a:t> </a:t>
            </a:r>
            <a:r>
              <a:rPr sz="1100" dirty="0">
                <a:latin typeface="Arial MT"/>
                <a:cs typeface="Arial MT"/>
              </a:rPr>
              <a:t>of</a:t>
            </a:r>
            <a:r>
              <a:rPr sz="1100" spc="-25" dirty="0">
                <a:latin typeface="Arial MT"/>
                <a:cs typeface="Arial MT"/>
              </a:rPr>
              <a:t> </a:t>
            </a:r>
            <a:r>
              <a:rPr sz="1100" dirty="0">
                <a:latin typeface="Arial MT"/>
                <a:cs typeface="Arial MT"/>
              </a:rPr>
              <a:t>left</a:t>
            </a:r>
            <a:r>
              <a:rPr sz="1100" spc="-35" dirty="0">
                <a:latin typeface="Arial MT"/>
                <a:cs typeface="Arial MT"/>
              </a:rPr>
              <a:t> </a:t>
            </a:r>
            <a:r>
              <a:rPr sz="1100" spc="-40" dirty="0">
                <a:latin typeface="Arial MT"/>
                <a:cs typeface="Arial MT"/>
              </a:rPr>
              <a:t>singular</a:t>
            </a:r>
            <a:r>
              <a:rPr sz="1100" spc="-35" dirty="0">
                <a:latin typeface="Arial MT"/>
                <a:cs typeface="Arial MT"/>
              </a:rPr>
              <a:t> </a:t>
            </a:r>
            <a:r>
              <a:rPr sz="1100" spc="-10" dirty="0">
                <a:latin typeface="Arial MT"/>
                <a:cs typeface="Arial MT"/>
              </a:rPr>
              <a:t>vectors.</a:t>
            </a:r>
            <a:endParaRPr sz="1100" dirty="0">
              <a:latin typeface="Arial MT"/>
              <a:cs typeface="Arial MT"/>
            </a:endParaRPr>
          </a:p>
        </p:txBody>
      </p:sp>
      <p:pic>
        <p:nvPicPr>
          <p:cNvPr id="8" name="Picture 7">
            <a:extLst>
              <a:ext uri="{FF2B5EF4-FFF2-40B4-BE49-F238E27FC236}">
                <a16:creationId xmlns:a16="http://schemas.microsoft.com/office/drawing/2014/main" id="{996C9A24-AA27-30F0-0E31-DE37A39757E7}"/>
              </a:ext>
            </a:extLst>
          </p:cNvPr>
          <p:cNvPicPr>
            <a:picLocks noChangeAspect="1"/>
          </p:cNvPicPr>
          <p:nvPr/>
        </p:nvPicPr>
        <p:blipFill>
          <a:blip r:embed="rId2"/>
          <a:stretch>
            <a:fillRect/>
          </a:stretch>
        </p:blipFill>
        <p:spPr>
          <a:xfrm>
            <a:off x="476249" y="943571"/>
            <a:ext cx="3200401" cy="536268"/>
          </a:xfrm>
          <a:prstGeom prst="rect">
            <a:avLst/>
          </a:prstGeom>
        </p:spPr>
      </p:pic>
      <p:pic>
        <p:nvPicPr>
          <p:cNvPr id="10" name="Picture 9">
            <a:extLst>
              <a:ext uri="{FF2B5EF4-FFF2-40B4-BE49-F238E27FC236}">
                <a16:creationId xmlns:a16="http://schemas.microsoft.com/office/drawing/2014/main" id="{B83B6080-4121-0765-4104-164E0984293E}"/>
              </a:ext>
            </a:extLst>
          </p:cNvPr>
          <p:cNvPicPr>
            <a:picLocks noChangeAspect="1"/>
          </p:cNvPicPr>
          <p:nvPr/>
        </p:nvPicPr>
        <p:blipFill>
          <a:blip r:embed="rId3"/>
          <a:stretch>
            <a:fillRect/>
          </a:stretch>
        </p:blipFill>
        <p:spPr>
          <a:xfrm>
            <a:off x="781050" y="1769912"/>
            <a:ext cx="2590801" cy="3918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3" name="object 3"/>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4" name="object 4"/>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358388"/>
            <a:ext cx="129539" cy="55880"/>
            <a:chOff x="3260445" y="3358388"/>
            <a:chExt cx="129539" cy="55880"/>
          </a:xfrm>
        </p:grpSpPr>
        <p:sp>
          <p:nvSpPr>
            <p:cNvPr id="6" name="object 6"/>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7" name="object 7"/>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grpSp>
      <p:sp>
        <p:nvSpPr>
          <p:cNvPr id="8" name="object 8"/>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9" name="object 9"/>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10" name="object 10"/>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1" name="object 11"/>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2" name="object 12"/>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13" name="object 13"/>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14" name="object 14"/>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5" name="object 15"/>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6" name="object 16"/>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17" name="object 17"/>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grpSp>
        <p:nvGrpSpPr>
          <p:cNvPr id="18" name="object 18"/>
          <p:cNvGrpSpPr/>
          <p:nvPr/>
        </p:nvGrpSpPr>
        <p:grpSpPr>
          <a:xfrm>
            <a:off x="4326585" y="3358388"/>
            <a:ext cx="238760" cy="57150"/>
            <a:chOff x="4326585" y="3358388"/>
            <a:chExt cx="238760" cy="57150"/>
          </a:xfrm>
        </p:grpSpPr>
        <p:sp>
          <p:nvSpPr>
            <p:cNvPr id="19" name="object 19"/>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20" name="object 20"/>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grpSp>
      <p:sp>
        <p:nvSpPr>
          <p:cNvPr id="21" name="object 21"/>
          <p:cNvSpPr txBox="1"/>
          <p:nvPr/>
        </p:nvSpPr>
        <p:spPr>
          <a:xfrm>
            <a:off x="95299" y="38079"/>
            <a:ext cx="1916430" cy="466725"/>
          </a:xfrm>
          <a:prstGeom prst="rect">
            <a:avLst/>
          </a:prstGeom>
        </p:spPr>
        <p:txBody>
          <a:bodyPr vert="horz" wrap="square" lIns="0" tIns="46355" rIns="0" bIns="0" rtlCol="0">
            <a:spAutoFit/>
          </a:bodyPr>
          <a:lstStyle/>
          <a:p>
            <a:pPr marL="12700">
              <a:lnSpc>
                <a:spcPct val="100000"/>
              </a:lnSpc>
              <a:spcBef>
                <a:spcPts val="365"/>
              </a:spcBef>
            </a:pPr>
            <a:r>
              <a:rPr sz="1400" spc="-50" dirty="0">
                <a:solidFill>
                  <a:srgbClr val="3333B2"/>
                </a:solidFill>
                <a:latin typeface="Arial MT"/>
                <a:cs typeface="Arial MT"/>
              </a:rPr>
              <a:t>Low-</a:t>
            </a:r>
            <a:r>
              <a:rPr sz="1400" spc="-20" dirty="0">
                <a:solidFill>
                  <a:srgbClr val="3333B2"/>
                </a:solidFill>
                <a:latin typeface="Arial MT"/>
                <a:cs typeface="Arial MT"/>
              </a:rPr>
              <a:t>Rank </a:t>
            </a:r>
            <a:r>
              <a:rPr sz="1400" spc="-35" dirty="0">
                <a:solidFill>
                  <a:srgbClr val="3333B2"/>
                </a:solidFill>
                <a:latin typeface="Arial MT"/>
                <a:cs typeface="Arial MT"/>
              </a:rPr>
              <a:t>Approximation</a:t>
            </a:r>
            <a:endParaRPr sz="1400">
              <a:latin typeface="Arial MT"/>
              <a:cs typeface="Arial MT"/>
            </a:endParaRPr>
          </a:p>
          <a:p>
            <a:pPr marL="263525">
              <a:lnSpc>
                <a:spcPct val="100000"/>
              </a:lnSpc>
              <a:spcBef>
                <a:spcPts val="204"/>
              </a:spcBef>
            </a:pPr>
            <a:r>
              <a:rPr sz="1100" spc="-50" dirty="0">
                <a:latin typeface="Arial MT"/>
                <a:cs typeface="Arial MT"/>
              </a:rPr>
              <a:t>Reduced</a:t>
            </a:r>
            <a:r>
              <a:rPr sz="1100" spc="-40" dirty="0">
                <a:latin typeface="Arial MT"/>
                <a:cs typeface="Arial MT"/>
              </a:rPr>
              <a:t> </a:t>
            </a:r>
            <a:r>
              <a:rPr sz="1100" dirty="0">
                <a:latin typeface="Arial MT"/>
                <a:cs typeface="Arial MT"/>
              </a:rPr>
              <a:t>SVD</a:t>
            </a:r>
            <a:r>
              <a:rPr sz="1100" spc="-10" dirty="0">
                <a:latin typeface="Arial MT"/>
                <a:cs typeface="Arial MT"/>
              </a:rPr>
              <a:t> </a:t>
            </a:r>
            <a:r>
              <a:rPr sz="1100" dirty="0">
                <a:latin typeface="Arial MT"/>
                <a:cs typeface="Arial MT"/>
              </a:rPr>
              <a:t>of</a:t>
            </a:r>
            <a:r>
              <a:rPr sz="1100" spc="-25" dirty="0">
                <a:latin typeface="Arial MT"/>
                <a:cs typeface="Arial MT"/>
              </a:rPr>
              <a:t> </a:t>
            </a:r>
            <a:r>
              <a:rPr sz="1100" i="1" spc="-25" dirty="0">
                <a:latin typeface="Arial"/>
                <a:cs typeface="Arial"/>
              </a:rPr>
              <a:t>A</a:t>
            </a:r>
            <a:r>
              <a:rPr sz="1100" spc="-25" dirty="0">
                <a:latin typeface="Arial MT"/>
                <a:cs typeface="Arial MT"/>
              </a:rPr>
              <a:t>:</a:t>
            </a:r>
            <a:endParaRPr sz="1100">
              <a:latin typeface="Arial MT"/>
              <a:cs typeface="Arial MT"/>
            </a:endParaRPr>
          </a:p>
        </p:txBody>
      </p:sp>
      <p:pic>
        <p:nvPicPr>
          <p:cNvPr id="22" name="object 22"/>
          <p:cNvPicPr/>
          <p:nvPr/>
        </p:nvPicPr>
        <p:blipFill>
          <a:blip r:embed="rId2" cstate="print"/>
          <a:stretch>
            <a:fillRect/>
          </a:stretch>
        </p:blipFill>
        <p:spPr>
          <a:xfrm>
            <a:off x="1158145" y="624334"/>
            <a:ext cx="2300758" cy="1051516"/>
          </a:xfrm>
          <a:prstGeom prst="rect">
            <a:avLst/>
          </a:prstGeom>
        </p:spPr>
      </p:pic>
      <p:sp>
        <p:nvSpPr>
          <p:cNvPr id="23" name="object 23"/>
          <p:cNvSpPr txBox="1"/>
          <p:nvPr/>
        </p:nvSpPr>
        <p:spPr>
          <a:xfrm>
            <a:off x="347294" y="1849627"/>
            <a:ext cx="160782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Rank-</a:t>
            </a:r>
            <a:r>
              <a:rPr sz="1100" i="1" dirty="0">
                <a:latin typeface="Arial"/>
                <a:cs typeface="Arial"/>
              </a:rPr>
              <a:t>r</a:t>
            </a:r>
            <a:r>
              <a:rPr sz="1100" i="1" spc="165" dirty="0">
                <a:latin typeface="Arial"/>
                <a:cs typeface="Arial"/>
              </a:rPr>
              <a:t> </a:t>
            </a:r>
            <a:r>
              <a:rPr sz="1100" spc="-50" dirty="0">
                <a:latin typeface="Arial MT"/>
                <a:cs typeface="Arial MT"/>
              </a:rPr>
              <a:t>approximation</a:t>
            </a:r>
            <a:r>
              <a:rPr sz="1100" spc="-30" dirty="0">
                <a:latin typeface="Arial MT"/>
                <a:cs typeface="Arial MT"/>
              </a:rPr>
              <a:t> </a:t>
            </a:r>
            <a:r>
              <a:rPr sz="1100" dirty="0">
                <a:latin typeface="Arial MT"/>
                <a:cs typeface="Arial MT"/>
              </a:rPr>
              <a:t>of</a:t>
            </a:r>
            <a:r>
              <a:rPr sz="1100" spc="5" dirty="0">
                <a:latin typeface="Arial MT"/>
                <a:cs typeface="Arial MT"/>
              </a:rPr>
              <a:t> </a:t>
            </a:r>
            <a:r>
              <a:rPr sz="1100" i="1" spc="-25" dirty="0">
                <a:latin typeface="Arial"/>
                <a:cs typeface="Arial"/>
              </a:rPr>
              <a:t>A</a:t>
            </a:r>
            <a:r>
              <a:rPr sz="1100" spc="-25" dirty="0">
                <a:latin typeface="Arial MT"/>
                <a:cs typeface="Arial MT"/>
              </a:rPr>
              <a:t>:</a:t>
            </a:r>
            <a:endParaRPr sz="1100">
              <a:latin typeface="Arial MT"/>
              <a:cs typeface="Arial MT"/>
            </a:endParaRPr>
          </a:p>
        </p:txBody>
      </p:sp>
      <p:pic>
        <p:nvPicPr>
          <p:cNvPr id="24" name="object 24"/>
          <p:cNvPicPr/>
          <p:nvPr/>
        </p:nvPicPr>
        <p:blipFill>
          <a:blip r:embed="rId3" cstate="print"/>
          <a:stretch>
            <a:fillRect/>
          </a:stretch>
        </p:blipFill>
        <p:spPr>
          <a:xfrm>
            <a:off x="1398643" y="2191107"/>
            <a:ext cx="1827780" cy="1059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8" y="72060"/>
            <a:ext cx="4343351" cy="228268"/>
          </a:xfrm>
          <a:prstGeom prst="rect">
            <a:avLst/>
          </a:prstGeom>
        </p:spPr>
        <p:txBody>
          <a:bodyPr vert="horz" wrap="square" lIns="0" tIns="12700" rIns="0" bIns="0" rtlCol="0">
            <a:spAutoFit/>
          </a:bodyPr>
          <a:lstStyle/>
          <a:p>
            <a:pPr marL="12700" marR="5080">
              <a:lnSpc>
                <a:spcPct val="100000"/>
              </a:lnSpc>
              <a:spcBef>
                <a:spcPts val="100"/>
              </a:spcBef>
            </a:pPr>
            <a:r>
              <a:rPr spc="-35" dirty="0"/>
              <a:t>Singular</a:t>
            </a:r>
            <a:r>
              <a:rPr spc="-40" dirty="0"/>
              <a:t> </a:t>
            </a:r>
            <a:r>
              <a:rPr spc="-10"/>
              <a:t>Value </a:t>
            </a:r>
            <a:r>
              <a:rPr spc="-40"/>
              <a:t>Decomposition</a:t>
            </a:r>
            <a:r>
              <a:rPr lang="en-US" spc="-40"/>
              <a:t> &amp; CNN </a:t>
            </a:r>
            <a:r>
              <a:rPr lang="en-US" spc="-40" dirty="0"/>
              <a:t>and Used Libraries</a:t>
            </a:r>
            <a:endParaRPr spc="-40" dirty="0"/>
          </a:p>
        </p:txBody>
      </p:sp>
      <p:sp>
        <p:nvSpPr>
          <p:cNvPr id="3" name="object 3"/>
          <p:cNvSpPr txBox="1"/>
          <p:nvPr/>
        </p:nvSpPr>
        <p:spPr>
          <a:xfrm>
            <a:off x="347293" y="885979"/>
            <a:ext cx="613410" cy="182101"/>
          </a:xfrm>
          <a:prstGeom prst="rect">
            <a:avLst/>
          </a:prstGeom>
        </p:spPr>
        <p:txBody>
          <a:bodyPr vert="horz" wrap="square" lIns="0" tIns="12700" rIns="0" bIns="0" rtlCol="0">
            <a:spAutoFit/>
          </a:bodyPr>
          <a:lstStyle/>
          <a:p>
            <a:pPr marL="12700">
              <a:lnSpc>
                <a:spcPct val="100000"/>
              </a:lnSpc>
              <a:spcBef>
                <a:spcPts val="100"/>
              </a:spcBef>
            </a:pPr>
            <a:r>
              <a:rPr lang="en-IN" sz="1100" spc="-40" dirty="0">
                <a:latin typeface="Arial MT"/>
                <a:cs typeface="Arial MT"/>
              </a:rPr>
              <a:t>In</a:t>
            </a:r>
            <a:r>
              <a:rPr lang="en-IN" sz="1100" spc="-85" dirty="0">
                <a:latin typeface="Arial MT"/>
                <a:cs typeface="Arial MT"/>
              </a:rPr>
              <a:t> </a:t>
            </a:r>
            <a:r>
              <a:rPr lang="en-IN" sz="1100" spc="-20" dirty="0">
                <a:latin typeface="Arial MT"/>
                <a:cs typeface="Arial MT"/>
              </a:rPr>
              <a:t>Python:</a:t>
            </a:r>
            <a:endParaRPr sz="1100" dirty="0">
              <a:latin typeface="Arial MT"/>
              <a:cs typeface="Arial MT"/>
            </a:endParaRPr>
          </a:p>
        </p:txBody>
      </p:sp>
      <p:sp>
        <p:nvSpPr>
          <p:cNvPr id="4" name="object 4"/>
          <p:cNvSpPr txBox="1"/>
          <p:nvPr/>
        </p:nvSpPr>
        <p:spPr>
          <a:xfrm>
            <a:off x="256361" y="1115463"/>
            <a:ext cx="67945" cy="594360"/>
          </a:xfrm>
          <a:prstGeom prst="rect">
            <a:avLst/>
          </a:prstGeom>
        </p:spPr>
        <p:txBody>
          <a:bodyPr vert="horz" wrap="square" lIns="0" tIns="63500" rIns="0" bIns="0" rtlCol="0">
            <a:spAutoFit/>
          </a:bodyPr>
          <a:lstStyle/>
          <a:p>
            <a:pPr marL="12700">
              <a:lnSpc>
                <a:spcPct val="100000"/>
              </a:lnSpc>
              <a:spcBef>
                <a:spcPts val="500"/>
              </a:spcBef>
            </a:pPr>
            <a:r>
              <a:rPr sz="600" spc="-50" dirty="0">
                <a:solidFill>
                  <a:srgbClr val="7F7F7F"/>
                </a:solidFill>
                <a:latin typeface="Arial MT"/>
                <a:cs typeface="Arial MT"/>
              </a:rPr>
              <a:t>1</a:t>
            </a:r>
            <a:endParaRPr sz="600">
              <a:latin typeface="Arial MT"/>
              <a:cs typeface="Arial MT"/>
            </a:endParaRPr>
          </a:p>
          <a:p>
            <a:pPr marL="12700">
              <a:lnSpc>
                <a:spcPct val="100000"/>
              </a:lnSpc>
              <a:spcBef>
                <a:spcPts val="400"/>
              </a:spcBef>
            </a:pPr>
            <a:r>
              <a:rPr sz="600" spc="-50" dirty="0">
                <a:solidFill>
                  <a:srgbClr val="7F7F7F"/>
                </a:solidFill>
                <a:latin typeface="Arial MT"/>
                <a:cs typeface="Arial MT"/>
              </a:rPr>
              <a:t>2</a:t>
            </a:r>
            <a:endParaRPr sz="600">
              <a:latin typeface="Arial MT"/>
              <a:cs typeface="Arial MT"/>
            </a:endParaRPr>
          </a:p>
          <a:p>
            <a:pPr marL="12700">
              <a:lnSpc>
                <a:spcPct val="100000"/>
              </a:lnSpc>
              <a:spcBef>
                <a:spcPts val="400"/>
              </a:spcBef>
            </a:pPr>
            <a:r>
              <a:rPr sz="600" spc="-50" dirty="0">
                <a:solidFill>
                  <a:srgbClr val="7F7F7F"/>
                </a:solidFill>
                <a:latin typeface="Arial MT"/>
                <a:cs typeface="Arial MT"/>
              </a:rPr>
              <a:t>3</a:t>
            </a:r>
            <a:endParaRPr sz="600">
              <a:latin typeface="Arial MT"/>
              <a:cs typeface="Arial MT"/>
            </a:endParaRPr>
          </a:p>
          <a:p>
            <a:pPr marL="12700">
              <a:lnSpc>
                <a:spcPct val="100000"/>
              </a:lnSpc>
              <a:spcBef>
                <a:spcPts val="400"/>
              </a:spcBef>
            </a:pPr>
            <a:r>
              <a:rPr sz="600" spc="-50" dirty="0">
                <a:solidFill>
                  <a:srgbClr val="7F7F7F"/>
                </a:solidFill>
                <a:latin typeface="Arial MT"/>
                <a:cs typeface="Arial MT"/>
              </a:rPr>
              <a:t>4</a:t>
            </a:r>
            <a:endParaRPr sz="600">
              <a:latin typeface="Arial MT"/>
              <a:cs typeface="Arial MT"/>
            </a:endParaRPr>
          </a:p>
        </p:txBody>
      </p:sp>
      <p:sp>
        <p:nvSpPr>
          <p:cNvPr id="5" name="object 5"/>
          <p:cNvSpPr txBox="1"/>
          <p:nvPr/>
        </p:nvSpPr>
        <p:spPr>
          <a:xfrm>
            <a:off x="359993" y="1160017"/>
            <a:ext cx="3993746" cy="533479"/>
          </a:xfrm>
          <a:prstGeom prst="rect">
            <a:avLst/>
          </a:prstGeom>
          <a:solidFill>
            <a:srgbClr val="F2F2EA"/>
          </a:solidFill>
        </p:spPr>
        <p:txBody>
          <a:bodyPr vert="horz" wrap="square" lIns="0" tIns="0" rIns="0" bIns="0" rtlCol="0">
            <a:spAutoFit/>
          </a:bodyPr>
          <a:lstStyle/>
          <a:p>
            <a:pPr>
              <a:lnSpc>
                <a:spcPts val="930"/>
              </a:lnSpc>
            </a:pPr>
            <a:r>
              <a:rPr sz="900" dirty="0">
                <a:solidFill>
                  <a:srgbClr val="EC008C"/>
                </a:solidFill>
                <a:latin typeface="Arial MT"/>
                <a:cs typeface="Arial MT"/>
              </a:rPr>
              <a:t>import</a:t>
            </a:r>
            <a:r>
              <a:rPr sz="900" spc="335" dirty="0">
                <a:solidFill>
                  <a:srgbClr val="EC008C"/>
                </a:solidFill>
                <a:latin typeface="Arial MT"/>
                <a:cs typeface="Arial MT"/>
              </a:rPr>
              <a:t> </a:t>
            </a:r>
            <a:r>
              <a:rPr sz="900" dirty="0">
                <a:latin typeface="Arial MT"/>
                <a:cs typeface="Arial MT"/>
              </a:rPr>
              <a:t>numpy</a:t>
            </a:r>
            <a:r>
              <a:rPr sz="900" spc="260" dirty="0">
                <a:latin typeface="Arial MT"/>
                <a:cs typeface="Arial MT"/>
              </a:rPr>
              <a:t> </a:t>
            </a:r>
            <a:r>
              <a:rPr sz="900" dirty="0">
                <a:latin typeface="Arial MT"/>
                <a:cs typeface="Arial MT"/>
              </a:rPr>
              <a:t>as</a:t>
            </a:r>
            <a:r>
              <a:rPr sz="900" spc="390" dirty="0">
                <a:latin typeface="Arial MT"/>
                <a:cs typeface="Arial MT"/>
              </a:rPr>
              <a:t> </a:t>
            </a:r>
            <a:r>
              <a:rPr sz="900" spc="-25" dirty="0">
                <a:latin typeface="Arial MT"/>
                <a:cs typeface="Arial MT"/>
              </a:rPr>
              <a:t>np</a:t>
            </a:r>
            <a:endParaRPr sz="900" dirty="0">
              <a:latin typeface="Arial MT"/>
              <a:cs typeface="Arial MT"/>
            </a:endParaRPr>
          </a:p>
          <a:p>
            <a:pPr>
              <a:lnSpc>
                <a:spcPts val="1065"/>
              </a:lnSpc>
            </a:pPr>
            <a:r>
              <a:rPr sz="900" dirty="0">
                <a:latin typeface="Arial MT"/>
                <a:cs typeface="Arial MT"/>
              </a:rPr>
              <a:t>A</a:t>
            </a:r>
            <a:r>
              <a:rPr sz="900" spc="254" dirty="0">
                <a:latin typeface="Arial MT"/>
                <a:cs typeface="Arial MT"/>
              </a:rPr>
              <a:t> </a:t>
            </a:r>
            <a:r>
              <a:rPr sz="900" dirty="0">
                <a:latin typeface="Arial MT"/>
                <a:cs typeface="Arial MT"/>
              </a:rPr>
              <a:t>=</a:t>
            </a:r>
            <a:r>
              <a:rPr sz="900" spc="265" dirty="0">
                <a:latin typeface="Arial MT"/>
                <a:cs typeface="Arial MT"/>
              </a:rPr>
              <a:t> </a:t>
            </a:r>
            <a:r>
              <a:rPr sz="900" spc="50" dirty="0">
                <a:latin typeface="Arial MT"/>
                <a:cs typeface="Arial MT"/>
              </a:rPr>
              <a:t>np.random.rand(20,</a:t>
            </a:r>
            <a:r>
              <a:rPr sz="900" spc="320" dirty="0">
                <a:latin typeface="Arial MT"/>
                <a:cs typeface="Arial MT"/>
              </a:rPr>
              <a:t> </a:t>
            </a:r>
            <a:r>
              <a:rPr sz="900" spc="55" dirty="0">
                <a:latin typeface="Arial MT"/>
                <a:cs typeface="Arial MT"/>
              </a:rPr>
              <a:t>5)</a:t>
            </a:r>
            <a:endParaRPr sz="900" dirty="0">
              <a:latin typeface="Arial MT"/>
              <a:cs typeface="Arial MT"/>
            </a:endParaRPr>
          </a:p>
          <a:p>
            <a:pPr>
              <a:lnSpc>
                <a:spcPct val="100000"/>
              </a:lnSpc>
            </a:pPr>
            <a:r>
              <a:rPr sz="900" dirty="0">
                <a:latin typeface="Arial MT"/>
                <a:cs typeface="Arial MT"/>
              </a:rPr>
              <a:t>U,</a:t>
            </a:r>
            <a:r>
              <a:rPr sz="900" spc="350" dirty="0">
                <a:latin typeface="Arial MT"/>
                <a:cs typeface="Arial MT"/>
              </a:rPr>
              <a:t> </a:t>
            </a:r>
            <a:r>
              <a:rPr sz="900" spc="90" dirty="0">
                <a:latin typeface="Arial MT"/>
                <a:cs typeface="Arial MT"/>
              </a:rPr>
              <a:t>s,</a:t>
            </a:r>
            <a:r>
              <a:rPr sz="900" spc="480" dirty="0">
                <a:latin typeface="Arial MT"/>
                <a:cs typeface="Arial MT"/>
              </a:rPr>
              <a:t> </a:t>
            </a:r>
            <a:r>
              <a:rPr sz="900" dirty="0">
                <a:latin typeface="Arial MT"/>
                <a:cs typeface="Arial MT"/>
              </a:rPr>
              <a:t>Vt</a:t>
            </a:r>
            <a:r>
              <a:rPr sz="900" spc="355" dirty="0">
                <a:latin typeface="Arial MT"/>
                <a:cs typeface="Arial MT"/>
              </a:rPr>
              <a:t> </a:t>
            </a:r>
            <a:r>
              <a:rPr sz="900" dirty="0">
                <a:latin typeface="Arial MT"/>
                <a:cs typeface="Arial MT"/>
              </a:rPr>
              <a:t>=</a:t>
            </a:r>
            <a:r>
              <a:rPr sz="900" spc="290" dirty="0">
                <a:latin typeface="Arial MT"/>
                <a:cs typeface="Arial MT"/>
              </a:rPr>
              <a:t> </a:t>
            </a:r>
            <a:r>
              <a:rPr sz="900" spc="100" dirty="0">
                <a:latin typeface="Arial MT"/>
                <a:cs typeface="Arial MT"/>
              </a:rPr>
              <a:t>np.linalg.svd(A)</a:t>
            </a:r>
            <a:r>
              <a:rPr sz="900" spc="409" dirty="0">
                <a:latin typeface="Arial MT"/>
                <a:cs typeface="Arial MT"/>
              </a:rPr>
              <a:t> </a:t>
            </a:r>
            <a:r>
              <a:rPr sz="900" dirty="0">
                <a:solidFill>
                  <a:srgbClr val="009900"/>
                </a:solidFill>
                <a:latin typeface="Arial MT"/>
                <a:cs typeface="Arial MT"/>
              </a:rPr>
              <a:t>#</a:t>
            </a:r>
            <a:r>
              <a:rPr sz="900" spc="290" dirty="0">
                <a:solidFill>
                  <a:srgbClr val="009900"/>
                </a:solidFill>
                <a:latin typeface="Arial MT"/>
                <a:cs typeface="Arial MT"/>
              </a:rPr>
              <a:t> </a:t>
            </a:r>
            <a:r>
              <a:rPr sz="900" spc="125" dirty="0">
                <a:solidFill>
                  <a:srgbClr val="009900"/>
                </a:solidFill>
                <a:latin typeface="Arial MT"/>
                <a:cs typeface="Arial MT"/>
              </a:rPr>
              <a:t>full</a:t>
            </a:r>
            <a:r>
              <a:rPr sz="900" spc="480" dirty="0">
                <a:solidFill>
                  <a:srgbClr val="009900"/>
                </a:solidFill>
                <a:latin typeface="Arial MT"/>
                <a:cs typeface="Arial MT"/>
              </a:rPr>
              <a:t> </a:t>
            </a:r>
            <a:r>
              <a:rPr sz="900" spc="-25" dirty="0">
                <a:solidFill>
                  <a:srgbClr val="009900"/>
                </a:solidFill>
                <a:latin typeface="Arial MT"/>
                <a:cs typeface="Arial MT"/>
              </a:rPr>
              <a:t>SVD</a:t>
            </a:r>
            <a:endParaRPr sz="900" dirty="0">
              <a:latin typeface="Arial MT"/>
              <a:cs typeface="Arial MT"/>
            </a:endParaRPr>
          </a:p>
          <a:p>
            <a:pPr>
              <a:lnSpc>
                <a:spcPct val="100000"/>
              </a:lnSpc>
            </a:pPr>
            <a:r>
              <a:rPr sz="900" dirty="0">
                <a:latin typeface="Arial MT"/>
                <a:cs typeface="Arial MT"/>
              </a:rPr>
              <a:t>U,</a:t>
            </a:r>
            <a:r>
              <a:rPr sz="900" spc="375" dirty="0">
                <a:latin typeface="Arial MT"/>
                <a:cs typeface="Arial MT"/>
              </a:rPr>
              <a:t> </a:t>
            </a:r>
            <a:r>
              <a:rPr sz="900" spc="90" dirty="0">
                <a:latin typeface="Arial MT"/>
                <a:cs typeface="Arial MT"/>
              </a:rPr>
              <a:t>s,</a:t>
            </a:r>
            <a:r>
              <a:rPr sz="900" spc="130" dirty="0">
                <a:latin typeface="Arial MT"/>
                <a:cs typeface="Arial MT"/>
              </a:rPr>
              <a:t>  </a:t>
            </a:r>
            <a:r>
              <a:rPr sz="900" dirty="0">
                <a:latin typeface="Arial MT"/>
                <a:cs typeface="Arial MT"/>
              </a:rPr>
              <a:t>Vt</a:t>
            </a:r>
            <a:r>
              <a:rPr sz="900" spc="395" dirty="0">
                <a:latin typeface="Arial MT"/>
                <a:cs typeface="Arial MT"/>
              </a:rPr>
              <a:t> </a:t>
            </a:r>
            <a:r>
              <a:rPr sz="900" dirty="0">
                <a:latin typeface="Arial MT"/>
                <a:cs typeface="Arial MT"/>
              </a:rPr>
              <a:t>=</a:t>
            </a:r>
            <a:r>
              <a:rPr sz="900" spc="330" dirty="0">
                <a:latin typeface="Arial MT"/>
                <a:cs typeface="Arial MT"/>
              </a:rPr>
              <a:t> </a:t>
            </a:r>
            <a:r>
              <a:rPr sz="900" spc="100" dirty="0">
                <a:latin typeface="Arial MT"/>
                <a:cs typeface="Arial MT"/>
              </a:rPr>
              <a:t>np.linalg.svd(A,</a:t>
            </a:r>
            <a:r>
              <a:rPr sz="900" spc="434" dirty="0">
                <a:latin typeface="Arial MT"/>
                <a:cs typeface="Arial MT"/>
              </a:rPr>
              <a:t> </a:t>
            </a:r>
            <a:r>
              <a:rPr sz="900" spc="95" dirty="0">
                <a:latin typeface="Arial MT"/>
                <a:cs typeface="Arial MT"/>
              </a:rPr>
              <a:t>full_matrices=False)</a:t>
            </a:r>
            <a:r>
              <a:rPr sz="900" spc="430" dirty="0">
                <a:latin typeface="Arial MT"/>
                <a:cs typeface="Arial MT"/>
              </a:rPr>
              <a:t> </a:t>
            </a:r>
            <a:r>
              <a:rPr sz="900" dirty="0">
                <a:solidFill>
                  <a:srgbClr val="009900"/>
                </a:solidFill>
                <a:latin typeface="Arial MT"/>
                <a:cs typeface="Arial MT"/>
              </a:rPr>
              <a:t>#</a:t>
            </a:r>
            <a:r>
              <a:rPr sz="900" spc="330" dirty="0">
                <a:solidFill>
                  <a:srgbClr val="009900"/>
                </a:solidFill>
                <a:latin typeface="Arial MT"/>
                <a:cs typeface="Arial MT"/>
              </a:rPr>
              <a:t> </a:t>
            </a:r>
            <a:r>
              <a:rPr sz="900" spc="-10" dirty="0">
                <a:solidFill>
                  <a:srgbClr val="009900"/>
                </a:solidFill>
                <a:latin typeface="Arial MT"/>
                <a:cs typeface="Arial MT"/>
              </a:rPr>
              <a:t>reduced</a:t>
            </a:r>
            <a:endParaRPr sz="900" dirty="0">
              <a:latin typeface="Arial MT"/>
              <a:cs typeface="Arial MT"/>
            </a:endParaRPr>
          </a:p>
        </p:txBody>
      </p:sp>
      <p:pic>
        <p:nvPicPr>
          <p:cNvPr id="7" name="Picture 6">
            <a:extLst>
              <a:ext uri="{FF2B5EF4-FFF2-40B4-BE49-F238E27FC236}">
                <a16:creationId xmlns:a16="http://schemas.microsoft.com/office/drawing/2014/main" id="{43D91AFD-B6DC-71D5-8869-FBAA0F66C5FF}"/>
              </a:ext>
            </a:extLst>
          </p:cNvPr>
          <p:cNvPicPr>
            <a:picLocks noChangeAspect="1"/>
          </p:cNvPicPr>
          <p:nvPr/>
        </p:nvPicPr>
        <p:blipFill>
          <a:blip r:embed="rId2"/>
          <a:stretch>
            <a:fillRect/>
          </a:stretch>
        </p:blipFill>
        <p:spPr>
          <a:xfrm>
            <a:off x="298549" y="1859717"/>
            <a:ext cx="3284505" cy="10440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2060"/>
            <a:ext cx="2056130" cy="452120"/>
          </a:xfrm>
          <a:prstGeom prst="rect">
            <a:avLst/>
          </a:prstGeom>
        </p:spPr>
        <p:txBody>
          <a:bodyPr vert="horz" wrap="square" lIns="0" tIns="12700" rIns="0" bIns="0" rtlCol="0">
            <a:spAutoFit/>
          </a:bodyPr>
          <a:lstStyle/>
          <a:p>
            <a:pPr marL="12700" marR="5080">
              <a:lnSpc>
                <a:spcPct val="100000"/>
              </a:lnSpc>
              <a:spcBef>
                <a:spcPts val="100"/>
              </a:spcBef>
            </a:pPr>
            <a:r>
              <a:rPr dirty="0"/>
              <a:t>SVD</a:t>
            </a:r>
            <a:r>
              <a:rPr spc="30" dirty="0"/>
              <a:t> </a:t>
            </a:r>
            <a:r>
              <a:rPr spc="-70" dirty="0"/>
              <a:t>viewed</a:t>
            </a:r>
            <a:r>
              <a:rPr spc="-55" dirty="0"/>
              <a:t> </a:t>
            </a:r>
            <a:r>
              <a:rPr spc="-50" dirty="0"/>
              <a:t>under</a:t>
            </a:r>
            <a:r>
              <a:rPr spc="-45" dirty="0"/>
              <a:t> </a:t>
            </a:r>
            <a:r>
              <a:rPr spc="-40" dirty="0"/>
              <a:t>different </a:t>
            </a:r>
            <a:r>
              <a:rPr spc="-10" dirty="0"/>
              <a:t>lenses</a:t>
            </a:r>
          </a:p>
        </p:txBody>
      </p:sp>
      <p:pic>
        <p:nvPicPr>
          <p:cNvPr id="3" name="object 3"/>
          <p:cNvPicPr/>
          <p:nvPr/>
        </p:nvPicPr>
        <p:blipFill>
          <a:blip r:embed="rId2" cstate="print"/>
          <a:stretch>
            <a:fillRect/>
          </a:stretch>
        </p:blipFill>
        <p:spPr>
          <a:xfrm>
            <a:off x="355600" y="508000"/>
            <a:ext cx="3888028" cy="2652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99" y="72060"/>
            <a:ext cx="4068445" cy="977900"/>
          </a:xfrm>
          <a:prstGeom prst="rect">
            <a:avLst/>
          </a:prstGeom>
        </p:spPr>
        <p:txBody>
          <a:bodyPr vert="horz" wrap="square" lIns="0" tIns="12700" rIns="0" bIns="0" rtlCol="0">
            <a:spAutoFit/>
          </a:bodyPr>
          <a:lstStyle/>
          <a:p>
            <a:pPr marL="38100" marR="2414905">
              <a:lnSpc>
                <a:spcPct val="100000"/>
              </a:lnSpc>
              <a:spcBef>
                <a:spcPts val="100"/>
              </a:spcBef>
            </a:pPr>
            <a:r>
              <a:rPr spc="-10" dirty="0"/>
              <a:t>Principal</a:t>
            </a:r>
            <a:r>
              <a:rPr spc="-25" dirty="0"/>
              <a:t> </a:t>
            </a:r>
            <a:r>
              <a:rPr spc="-35" dirty="0"/>
              <a:t>Component </a:t>
            </a:r>
            <a:r>
              <a:rPr spc="-10" dirty="0"/>
              <a:t>Analysis</a:t>
            </a:r>
          </a:p>
          <a:p>
            <a:pPr marL="289560" marR="30480">
              <a:lnSpc>
                <a:spcPct val="102600"/>
              </a:lnSpc>
              <a:spcBef>
                <a:spcPts val="75"/>
              </a:spcBef>
            </a:pPr>
            <a:r>
              <a:rPr sz="1100" spc="-10" dirty="0">
                <a:solidFill>
                  <a:srgbClr val="000000"/>
                </a:solidFill>
              </a:rPr>
              <a:t>The</a:t>
            </a:r>
            <a:r>
              <a:rPr sz="1100" spc="-60" dirty="0">
                <a:solidFill>
                  <a:srgbClr val="000000"/>
                </a:solidFill>
              </a:rPr>
              <a:t> </a:t>
            </a:r>
            <a:r>
              <a:rPr sz="1100" dirty="0">
                <a:solidFill>
                  <a:srgbClr val="000000"/>
                </a:solidFill>
              </a:rPr>
              <a:t>left</a:t>
            </a:r>
            <a:r>
              <a:rPr sz="1100" spc="-15" dirty="0">
                <a:solidFill>
                  <a:srgbClr val="000000"/>
                </a:solidFill>
              </a:rPr>
              <a:t> </a:t>
            </a:r>
            <a:r>
              <a:rPr sz="1100" spc="-40" dirty="0">
                <a:solidFill>
                  <a:srgbClr val="000000"/>
                </a:solidFill>
              </a:rPr>
              <a:t>singular </a:t>
            </a:r>
            <a:r>
              <a:rPr sz="1100" spc="-50" dirty="0">
                <a:solidFill>
                  <a:srgbClr val="000000"/>
                </a:solidFill>
              </a:rPr>
              <a:t>vectors</a:t>
            </a:r>
            <a:r>
              <a:rPr sz="1100" spc="-65" dirty="0">
                <a:solidFill>
                  <a:srgbClr val="000000"/>
                </a:solidFill>
              </a:rPr>
              <a:t> </a:t>
            </a:r>
            <a:r>
              <a:rPr sz="1100" i="1" spc="-40" dirty="0">
                <a:solidFill>
                  <a:srgbClr val="000000"/>
                </a:solidFill>
                <a:latin typeface="Arial"/>
                <a:cs typeface="Arial"/>
              </a:rPr>
              <a:t>u</a:t>
            </a:r>
            <a:r>
              <a:rPr sz="1200" spc="-60" baseline="-6944" dirty="0">
                <a:solidFill>
                  <a:srgbClr val="000000"/>
                </a:solidFill>
              </a:rPr>
              <a:t>1</a:t>
            </a:r>
            <a:r>
              <a:rPr sz="1100" i="1" spc="-40" dirty="0">
                <a:solidFill>
                  <a:srgbClr val="000000"/>
                </a:solidFill>
                <a:latin typeface="Arial"/>
                <a:cs typeface="Arial"/>
              </a:rPr>
              <a:t>,u</a:t>
            </a:r>
            <a:r>
              <a:rPr sz="1200" spc="-60" baseline="-6944" dirty="0">
                <a:solidFill>
                  <a:srgbClr val="000000"/>
                </a:solidFill>
              </a:rPr>
              <a:t>2</a:t>
            </a:r>
            <a:r>
              <a:rPr sz="1100" i="1" spc="-40" dirty="0">
                <a:solidFill>
                  <a:srgbClr val="000000"/>
                </a:solidFill>
                <a:latin typeface="Arial"/>
                <a:cs typeface="Arial"/>
              </a:rPr>
              <a:t>,...,u</a:t>
            </a:r>
            <a:r>
              <a:rPr sz="1200" i="1" spc="-60" baseline="-6944" dirty="0">
                <a:solidFill>
                  <a:srgbClr val="000000"/>
                </a:solidFill>
                <a:latin typeface="Arial"/>
                <a:cs typeface="Arial"/>
              </a:rPr>
              <a:t>n</a:t>
            </a:r>
            <a:r>
              <a:rPr sz="1200" i="1" spc="405" baseline="-6944" dirty="0">
                <a:solidFill>
                  <a:srgbClr val="000000"/>
                </a:solidFill>
                <a:latin typeface="Arial"/>
                <a:cs typeface="Arial"/>
              </a:rPr>
              <a:t> </a:t>
            </a:r>
            <a:r>
              <a:rPr sz="1100" spc="-30" dirty="0">
                <a:solidFill>
                  <a:srgbClr val="000000"/>
                </a:solidFill>
              </a:rPr>
              <a:t>form</a:t>
            </a:r>
            <a:r>
              <a:rPr sz="1100" spc="-65" dirty="0">
                <a:solidFill>
                  <a:srgbClr val="000000"/>
                </a:solidFill>
              </a:rPr>
              <a:t> </a:t>
            </a:r>
            <a:r>
              <a:rPr sz="1100" dirty="0">
                <a:solidFill>
                  <a:srgbClr val="000000"/>
                </a:solidFill>
              </a:rPr>
              <a:t>a</a:t>
            </a:r>
            <a:r>
              <a:rPr sz="1100" spc="-5" dirty="0">
                <a:solidFill>
                  <a:srgbClr val="000000"/>
                </a:solidFill>
              </a:rPr>
              <a:t> </a:t>
            </a:r>
            <a:r>
              <a:rPr sz="1100" spc="-35" dirty="0">
                <a:solidFill>
                  <a:srgbClr val="000000"/>
                </a:solidFill>
              </a:rPr>
              <a:t>rotated,</a:t>
            </a:r>
            <a:r>
              <a:rPr sz="1100" spc="-55" dirty="0">
                <a:solidFill>
                  <a:srgbClr val="000000"/>
                </a:solidFill>
              </a:rPr>
              <a:t> </a:t>
            </a:r>
            <a:r>
              <a:rPr sz="1100" spc="-10" dirty="0">
                <a:solidFill>
                  <a:srgbClr val="000000"/>
                </a:solidFill>
              </a:rPr>
              <a:t>orthonormal </a:t>
            </a:r>
            <a:r>
              <a:rPr sz="1100" spc="-40" dirty="0">
                <a:solidFill>
                  <a:srgbClr val="000000"/>
                </a:solidFill>
              </a:rPr>
              <a:t>basis</a:t>
            </a:r>
            <a:r>
              <a:rPr sz="1100" spc="-60" dirty="0">
                <a:solidFill>
                  <a:srgbClr val="000000"/>
                </a:solidFill>
              </a:rPr>
              <a:t> </a:t>
            </a:r>
            <a:r>
              <a:rPr sz="1100" spc="-20" dirty="0">
                <a:solidFill>
                  <a:srgbClr val="000000"/>
                </a:solidFill>
              </a:rPr>
              <a:t>for</a:t>
            </a:r>
            <a:r>
              <a:rPr sz="1100" spc="-40" dirty="0">
                <a:solidFill>
                  <a:srgbClr val="000000"/>
                </a:solidFill>
              </a:rPr>
              <a:t> </a:t>
            </a:r>
            <a:r>
              <a:rPr sz="1100" spc="-10" dirty="0">
                <a:solidFill>
                  <a:srgbClr val="000000"/>
                </a:solidFill>
              </a:rPr>
              <a:t>the</a:t>
            </a:r>
            <a:r>
              <a:rPr sz="1100" spc="-20" dirty="0">
                <a:solidFill>
                  <a:srgbClr val="000000"/>
                </a:solidFill>
              </a:rPr>
              <a:t> </a:t>
            </a:r>
            <a:r>
              <a:rPr sz="1100" i="1" spc="-55" dirty="0">
                <a:solidFill>
                  <a:srgbClr val="000000"/>
                </a:solidFill>
                <a:latin typeface="Arial"/>
                <a:cs typeface="Arial"/>
              </a:rPr>
              <a:t>m</a:t>
            </a:r>
            <a:r>
              <a:rPr sz="1100" spc="-55" dirty="0">
                <a:solidFill>
                  <a:srgbClr val="000000"/>
                </a:solidFill>
              </a:rPr>
              <a:t>-dimensional</a:t>
            </a:r>
            <a:r>
              <a:rPr sz="1100" spc="-35" dirty="0">
                <a:solidFill>
                  <a:srgbClr val="000000"/>
                </a:solidFill>
              </a:rPr>
              <a:t> </a:t>
            </a:r>
            <a:r>
              <a:rPr sz="1100" spc="-60" dirty="0">
                <a:solidFill>
                  <a:srgbClr val="000000"/>
                </a:solidFill>
              </a:rPr>
              <a:t>space</a:t>
            </a:r>
            <a:r>
              <a:rPr sz="1100" spc="-55" dirty="0">
                <a:solidFill>
                  <a:srgbClr val="000000"/>
                </a:solidFill>
              </a:rPr>
              <a:t> </a:t>
            </a:r>
            <a:r>
              <a:rPr sz="1100" spc="-50" dirty="0">
                <a:solidFill>
                  <a:srgbClr val="000000"/>
                </a:solidFill>
              </a:rPr>
              <a:t>occupied</a:t>
            </a:r>
            <a:r>
              <a:rPr sz="1100" spc="-45" dirty="0">
                <a:solidFill>
                  <a:srgbClr val="000000"/>
                </a:solidFill>
              </a:rPr>
              <a:t> </a:t>
            </a:r>
            <a:r>
              <a:rPr sz="1100" spc="-30" dirty="0">
                <a:solidFill>
                  <a:srgbClr val="000000"/>
                </a:solidFill>
              </a:rPr>
              <a:t>by</a:t>
            </a:r>
            <a:r>
              <a:rPr sz="1100" spc="-55" dirty="0">
                <a:solidFill>
                  <a:srgbClr val="000000"/>
                </a:solidFill>
              </a:rPr>
              <a:t> </a:t>
            </a:r>
            <a:r>
              <a:rPr sz="1100" spc="-10" dirty="0">
                <a:solidFill>
                  <a:srgbClr val="000000"/>
                </a:solidFill>
              </a:rPr>
              <a:t>the</a:t>
            </a:r>
            <a:r>
              <a:rPr sz="1100" spc="-15" dirty="0">
                <a:solidFill>
                  <a:srgbClr val="000000"/>
                </a:solidFill>
              </a:rPr>
              <a:t> </a:t>
            </a:r>
            <a:r>
              <a:rPr sz="1100" spc="-50" dirty="0">
                <a:solidFill>
                  <a:srgbClr val="000000"/>
                </a:solidFill>
              </a:rPr>
              <a:t>columns</a:t>
            </a:r>
            <a:r>
              <a:rPr sz="1100" spc="-60" dirty="0">
                <a:solidFill>
                  <a:srgbClr val="000000"/>
                </a:solidFill>
              </a:rPr>
              <a:t> </a:t>
            </a:r>
            <a:r>
              <a:rPr sz="1100" dirty="0">
                <a:solidFill>
                  <a:srgbClr val="000000"/>
                </a:solidFill>
              </a:rPr>
              <a:t>of</a:t>
            </a:r>
            <a:r>
              <a:rPr sz="1100" spc="-25" dirty="0">
                <a:solidFill>
                  <a:srgbClr val="000000"/>
                </a:solidFill>
              </a:rPr>
              <a:t> </a:t>
            </a:r>
            <a:r>
              <a:rPr sz="1100" i="1" spc="-25" dirty="0">
                <a:solidFill>
                  <a:srgbClr val="000000"/>
                </a:solidFill>
                <a:latin typeface="Arial"/>
                <a:cs typeface="Arial"/>
              </a:rPr>
              <a:t>A</a:t>
            </a:r>
            <a:r>
              <a:rPr sz="1100" spc="-25" dirty="0">
                <a:solidFill>
                  <a:srgbClr val="000000"/>
                </a:solidFill>
              </a:rPr>
              <a:t>, </a:t>
            </a:r>
            <a:r>
              <a:rPr sz="1100" i="1" spc="-50" dirty="0">
                <a:solidFill>
                  <a:srgbClr val="000000"/>
                </a:solidFill>
                <a:latin typeface="Arial"/>
                <a:cs typeface="Arial"/>
              </a:rPr>
              <a:t>a</a:t>
            </a:r>
            <a:r>
              <a:rPr sz="1200" spc="-75" baseline="-6944" dirty="0">
                <a:solidFill>
                  <a:srgbClr val="000000"/>
                </a:solidFill>
              </a:rPr>
              <a:t>1</a:t>
            </a:r>
            <a:r>
              <a:rPr sz="1100" i="1" spc="-50" dirty="0">
                <a:solidFill>
                  <a:srgbClr val="000000"/>
                </a:solidFill>
                <a:latin typeface="Arial"/>
                <a:cs typeface="Arial"/>
              </a:rPr>
              <a:t>,a</a:t>
            </a:r>
            <a:r>
              <a:rPr sz="1200" spc="-75" baseline="-6944" dirty="0">
                <a:solidFill>
                  <a:srgbClr val="000000"/>
                </a:solidFill>
              </a:rPr>
              <a:t>2</a:t>
            </a:r>
            <a:r>
              <a:rPr sz="1100" i="1" spc="-50" dirty="0">
                <a:solidFill>
                  <a:srgbClr val="000000"/>
                </a:solidFill>
                <a:latin typeface="Arial"/>
                <a:cs typeface="Arial"/>
              </a:rPr>
              <a:t>,...,a</a:t>
            </a:r>
            <a:r>
              <a:rPr sz="1200" i="1" spc="-75" baseline="-6944" dirty="0">
                <a:solidFill>
                  <a:srgbClr val="000000"/>
                </a:solidFill>
                <a:latin typeface="Arial"/>
                <a:cs typeface="Arial"/>
              </a:rPr>
              <a:t>n</a:t>
            </a:r>
            <a:r>
              <a:rPr sz="1200" i="1" spc="195" baseline="-6944" dirty="0">
                <a:solidFill>
                  <a:srgbClr val="000000"/>
                </a:solidFill>
                <a:latin typeface="Arial"/>
                <a:cs typeface="Arial"/>
              </a:rPr>
              <a:t> </a:t>
            </a:r>
            <a:r>
              <a:rPr sz="1100" spc="-10" dirty="0">
                <a:solidFill>
                  <a:srgbClr val="000000"/>
                </a:solidFill>
              </a:rPr>
              <a:t>(data</a:t>
            </a:r>
            <a:r>
              <a:rPr sz="1100" spc="-60" dirty="0">
                <a:solidFill>
                  <a:srgbClr val="000000"/>
                </a:solidFill>
              </a:rPr>
              <a:t> </a:t>
            </a:r>
            <a:r>
              <a:rPr sz="1100" spc="-10" dirty="0">
                <a:solidFill>
                  <a:srgbClr val="000000"/>
                </a:solidFill>
              </a:rPr>
              <a:t>points).</a:t>
            </a:r>
            <a:endParaRPr sz="1100">
              <a:latin typeface="Arial"/>
              <a:cs typeface="Arial"/>
            </a:endParaRPr>
          </a:p>
        </p:txBody>
      </p:sp>
      <p:sp>
        <p:nvSpPr>
          <p:cNvPr id="3" name="object 3"/>
          <p:cNvSpPr txBox="1"/>
          <p:nvPr/>
        </p:nvSpPr>
        <p:spPr>
          <a:xfrm>
            <a:off x="321893" y="1208970"/>
            <a:ext cx="3860165" cy="706120"/>
          </a:xfrm>
          <a:prstGeom prst="rect">
            <a:avLst/>
          </a:prstGeom>
        </p:spPr>
        <p:txBody>
          <a:bodyPr vert="horz" wrap="square" lIns="0" tIns="8255" rIns="0" bIns="0" rtlCol="0">
            <a:spAutoFit/>
          </a:bodyPr>
          <a:lstStyle/>
          <a:p>
            <a:pPr marL="38100" marR="30480">
              <a:lnSpc>
                <a:spcPct val="102600"/>
              </a:lnSpc>
              <a:spcBef>
                <a:spcPts val="65"/>
              </a:spcBef>
            </a:pPr>
            <a:r>
              <a:rPr sz="1100" dirty="0">
                <a:latin typeface="Arial MT"/>
                <a:cs typeface="Arial MT"/>
              </a:rPr>
              <a:t>This</a:t>
            </a:r>
            <a:r>
              <a:rPr sz="1100" spc="-40" dirty="0">
                <a:latin typeface="Arial MT"/>
                <a:cs typeface="Arial MT"/>
              </a:rPr>
              <a:t> </a:t>
            </a:r>
            <a:r>
              <a:rPr sz="1100" spc="-60" dirty="0">
                <a:latin typeface="Arial MT"/>
                <a:cs typeface="Arial MT"/>
              </a:rPr>
              <a:t>new</a:t>
            </a:r>
            <a:r>
              <a:rPr sz="1100" spc="-85" dirty="0">
                <a:latin typeface="Arial MT"/>
                <a:cs typeface="Arial MT"/>
              </a:rPr>
              <a:t> </a:t>
            </a:r>
            <a:r>
              <a:rPr sz="1100" spc="-40" dirty="0">
                <a:latin typeface="Arial MT"/>
                <a:cs typeface="Arial MT"/>
              </a:rPr>
              <a:t>basis</a:t>
            </a:r>
            <a:r>
              <a:rPr sz="1100" spc="-65" dirty="0">
                <a:latin typeface="Arial MT"/>
                <a:cs typeface="Arial MT"/>
              </a:rPr>
              <a:t> </a:t>
            </a:r>
            <a:r>
              <a:rPr sz="1100" dirty="0">
                <a:latin typeface="Arial MT"/>
                <a:cs typeface="Arial MT"/>
              </a:rPr>
              <a:t>is</a:t>
            </a:r>
            <a:r>
              <a:rPr sz="1100" spc="-25" dirty="0">
                <a:latin typeface="Arial MT"/>
                <a:cs typeface="Arial MT"/>
              </a:rPr>
              <a:t> </a:t>
            </a:r>
            <a:r>
              <a:rPr sz="1100" spc="-45" dirty="0">
                <a:latin typeface="Arial MT"/>
                <a:cs typeface="Arial MT"/>
              </a:rPr>
              <a:t>oriented</a:t>
            </a:r>
            <a:r>
              <a:rPr sz="1100" spc="-75" dirty="0">
                <a:latin typeface="Arial MT"/>
                <a:cs typeface="Arial MT"/>
              </a:rPr>
              <a:t> </a:t>
            </a:r>
            <a:r>
              <a:rPr sz="1100" spc="-45" dirty="0">
                <a:latin typeface="Arial MT"/>
                <a:cs typeface="Arial MT"/>
              </a:rPr>
              <a:t>such</a:t>
            </a:r>
            <a:r>
              <a:rPr sz="1100" spc="-70" dirty="0">
                <a:latin typeface="Arial MT"/>
                <a:cs typeface="Arial MT"/>
              </a:rPr>
              <a:t> </a:t>
            </a:r>
            <a:r>
              <a:rPr sz="1100" dirty="0">
                <a:latin typeface="Arial MT"/>
                <a:cs typeface="Arial MT"/>
              </a:rPr>
              <a:t>that</a:t>
            </a:r>
            <a:r>
              <a:rPr sz="1100" spc="-40" dirty="0">
                <a:latin typeface="Arial MT"/>
                <a:cs typeface="Arial MT"/>
              </a:rPr>
              <a:t> </a:t>
            </a:r>
            <a:r>
              <a:rPr sz="1100" i="1" dirty="0">
                <a:latin typeface="Arial"/>
                <a:cs typeface="Arial"/>
              </a:rPr>
              <a:t>u</a:t>
            </a:r>
            <a:r>
              <a:rPr sz="1200" baseline="-6944" dirty="0">
                <a:latin typeface="Arial MT"/>
                <a:cs typeface="Arial MT"/>
              </a:rPr>
              <a:t>1</a:t>
            </a:r>
            <a:r>
              <a:rPr sz="1200" spc="240" baseline="-6944" dirty="0">
                <a:latin typeface="Arial MT"/>
                <a:cs typeface="Arial MT"/>
              </a:rPr>
              <a:t> </a:t>
            </a:r>
            <a:r>
              <a:rPr sz="1100" spc="-25" dirty="0">
                <a:latin typeface="Arial MT"/>
                <a:cs typeface="Arial MT"/>
              </a:rPr>
              <a:t>points</a:t>
            </a:r>
            <a:r>
              <a:rPr sz="1100" spc="-55" dirty="0">
                <a:latin typeface="Arial MT"/>
                <a:cs typeface="Arial MT"/>
              </a:rPr>
              <a:t> </a:t>
            </a:r>
            <a:r>
              <a:rPr sz="1100" dirty="0">
                <a:latin typeface="Arial MT"/>
                <a:cs typeface="Arial MT"/>
              </a:rPr>
              <a:t>in</a:t>
            </a:r>
            <a:r>
              <a:rPr sz="1100" spc="-20" dirty="0">
                <a:latin typeface="Arial MT"/>
                <a:cs typeface="Arial MT"/>
              </a:rPr>
              <a:t> </a:t>
            </a:r>
            <a:r>
              <a:rPr sz="1100" spc="-10" dirty="0">
                <a:latin typeface="Arial MT"/>
                <a:cs typeface="Arial MT"/>
              </a:rPr>
              <a:t>the</a:t>
            </a:r>
            <a:r>
              <a:rPr sz="1100" spc="-45" dirty="0">
                <a:latin typeface="Arial MT"/>
                <a:cs typeface="Arial MT"/>
              </a:rPr>
              <a:t> </a:t>
            </a:r>
            <a:r>
              <a:rPr sz="1100" spc="-10" dirty="0">
                <a:latin typeface="Arial MT"/>
                <a:cs typeface="Arial MT"/>
              </a:rPr>
              <a:t>direction </a:t>
            </a:r>
            <a:r>
              <a:rPr sz="1100" spc="-45" dirty="0">
                <a:latin typeface="Arial MT"/>
                <a:cs typeface="Arial MT"/>
              </a:rPr>
              <a:t>along</a:t>
            </a:r>
            <a:r>
              <a:rPr sz="1100" spc="-70" dirty="0">
                <a:latin typeface="Arial MT"/>
                <a:cs typeface="Arial MT"/>
              </a:rPr>
              <a:t> </a:t>
            </a:r>
            <a:r>
              <a:rPr sz="1100" spc="-35" dirty="0">
                <a:latin typeface="Arial MT"/>
                <a:cs typeface="Arial MT"/>
              </a:rPr>
              <a:t>which</a:t>
            </a:r>
            <a:r>
              <a:rPr sz="1100" spc="-50" dirty="0">
                <a:latin typeface="Arial MT"/>
                <a:cs typeface="Arial MT"/>
              </a:rPr>
              <a:t> </a:t>
            </a:r>
            <a:r>
              <a:rPr sz="1100" spc="-10" dirty="0">
                <a:latin typeface="Arial MT"/>
                <a:cs typeface="Arial MT"/>
              </a:rPr>
              <a:t>the</a:t>
            </a:r>
            <a:r>
              <a:rPr sz="1100" spc="-40" dirty="0">
                <a:latin typeface="Arial MT"/>
                <a:cs typeface="Arial MT"/>
              </a:rPr>
              <a:t> </a:t>
            </a:r>
            <a:r>
              <a:rPr sz="1100" spc="-10" dirty="0">
                <a:latin typeface="Arial MT"/>
                <a:cs typeface="Arial MT"/>
              </a:rPr>
              <a:t>data</a:t>
            </a:r>
            <a:r>
              <a:rPr sz="1100" spc="-40" dirty="0">
                <a:latin typeface="Arial MT"/>
                <a:cs typeface="Arial MT"/>
              </a:rPr>
              <a:t> </a:t>
            </a:r>
            <a:r>
              <a:rPr sz="1100" spc="-45" dirty="0">
                <a:latin typeface="Arial MT"/>
                <a:cs typeface="Arial MT"/>
              </a:rPr>
              <a:t>has</a:t>
            </a:r>
            <a:r>
              <a:rPr sz="1100" spc="-80" dirty="0">
                <a:latin typeface="Arial MT"/>
                <a:cs typeface="Arial MT"/>
              </a:rPr>
              <a:t> </a:t>
            </a:r>
            <a:r>
              <a:rPr sz="1100" spc="-10" dirty="0">
                <a:latin typeface="Arial MT"/>
                <a:cs typeface="Arial MT"/>
              </a:rPr>
              <a:t>the</a:t>
            </a:r>
            <a:r>
              <a:rPr sz="1100" spc="-50" dirty="0">
                <a:latin typeface="Arial MT"/>
                <a:cs typeface="Arial MT"/>
              </a:rPr>
              <a:t> </a:t>
            </a:r>
            <a:r>
              <a:rPr sz="1100" spc="-40" dirty="0">
                <a:latin typeface="Arial MT"/>
                <a:cs typeface="Arial MT"/>
              </a:rPr>
              <a:t>largest</a:t>
            </a:r>
            <a:r>
              <a:rPr sz="1100" spc="-75" dirty="0">
                <a:latin typeface="Arial MT"/>
                <a:cs typeface="Arial MT"/>
              </a:rPr>
              <a:t> </a:t>
            </a:r>
            <a:r>
              <a:rPr sz="1100" spc="-40" dirty="0">
                <a:latin typeface="Arial MT"/>
                <a:cs typeface="Arial MT"/>
              </a:rPr>
              <a:t>variance,</a:t>
            </a:r>
            <a:r>
              <a:rPr sz="1100" spc="-90" dirty="0">
                <a:latin typeface="Arial MT"/>
                <a:cs typeface="Arial MT"/>
              </a:rPr>
              <a:t> </a:t>
            </a:r>
            <a:r>
              <a:rPr sz="1100" i="1" dirty="0">
                <a:latin typeface="Arial"/>
                <a:cs typeface="Arial"/>
              </a:rPr>
              <a:t>u</a:t>
            </a:r>
            <a:r>
              <a:rPr sz="1200" baseline="-6944" dirty="0">
                <a:latin typeface="Arial MT"/>
                <a:cs typeface="Arial MT"/>
              </a:rPr>
              <a:t>2</a:t>
            </a:r>
            <a:r>
              <a:rPr sz="1200" spc="254" baseline="-6944" dirty="0">
                <a:latin typeface="Arial MT"/>
                <a:cs typeface="Arial MT"/>
              </a:rPr>
              <a:t> </a:t>
            </a:r>
            <a:r>
              <a:rPr sz="1100" spc="-30" dirty="0">
                <a:latin typeface="Arial MT"/>
                <a:cs typeface="Arial MT"/>
              </a:rPr>
              <a:t>points</a:t>
            </a:r>
            <a:r>
              <a:rPr sz="1100" spc="-60" dirty="0">
                <a:latin typeface="Arial MT"/>
                <a:cs typeface="Arial MT"/>
              </a:rPr>
              <a:t> </a:t>
            </a:r>
            <a:r>
              <a:rPr sz="1100" spc="-45" dirty="0">
                <a:latin typeface="Arial MT"/>
                <a:cs typeface="Arial MT"/>
              </a:rPr>
              <a:t>along</a:t>
            </a:r>
            <a:r>
              <a:rPr sz="1100" spc="-60" dirty="0">
                <a:latin typeface="Arial MT"/>
                <a:cs typeface="Arial MT"/>
              </a:rPr>
              <a:t> </a:t>
            </a:r>
            <a:r>
              <a:rPr sz="1100" spc="-25" dirty="0">
                <a:latin typeface="Arial MT"/>
                <a:cs typeface="Arial MT"/>
              </a:rPr>
              <a:t>the </a:t>
            </a:r>
            <a:r>
              <a:rPr sz="1100" spc="-35" dirty="0">
                <a:latin typeface="Arial MT"/>
                <a:cs typeface="Arial MT"/>
              </a:rPr>
              <a:t>direction </a:t>
            </a:r>
            <a:r>
              <a:rPr sz="1100" dirty="0">
                <a:latin typeface="Arial MT"/>
                <a:cs typeface="Arial MT"/>
              </a:rPr>
              <a:t>of</a:t>
            </a:r>
            <a:r>
              <a:rPr sz="1100" spc="-20" dirty="0">
                <a:latin typeface="Arial MT"/>
                <a:cs typeface="Arial MT"/>
              </a:rPr>
              <a:t> </a:t>
            </a:r>
            <a:r>
              <a:rPr sz="1100" spc="-40" dirty="0">
                <a:latin typeface="Arial MT"/>
                <a:cs typeface="Arial MT"/>
              </a:rPr>
              <a:t>next-largest</a:t>
            </a:r>
            <a:r>
              <a:rPr sz="1100" spc="-70" dirty="0">
                <a:latin typeface="Arial MT"/>
                <a:cs typeface="Arial MT"/>
              </a:rPr>
              <a:t> </a:t>
            </a:r>
            <a:r>
              <a:rPr sz="1100" spc="-55" dirty="0">
                <a:latin typeface="Arial MT"/>
                <a:cs typeface="Arial MT"/>
              </a:rPr>
              <a:t>variance</a:t>
            </a:r>
            <a:r>
              <a:rPr sz="1100" spc="-50" dirty="0">
                <a:latin typeface="Arial MT"/>
                <a:cs typeface="Arial MT"/>
              </a:rPr>
              <a:t> </a:t>
            </a:r>
            <a:r>
              <a:rPr sz="1100" spc="-55" dirty="0">
                <a:latin typeface="Arial MT"/>
                <a:cs typeface="Arial MT"/>
              </a:rPr>
              <a:t>orthogonal</a:t>
            </a:r>
            <a:r>
              <a:rPr sz="1100" spc="-50" dirty="0">
                <a:latin typeface="Arial MT"/>
                <a:cs typeface="Arial MT"/>
              </a:rPr>
              <a:t> </a:t>
            </a:r>
            <a:r>
              <a:rPr sz="1100" dirty="0">
                <a:latin typeface="Arial MT"/>
                <a:cs typeface="Arial MT"/>
              </a:rPr>
              <a:t>to</a:t>
            </a:r>
            <a:r>
              <a:rPr sz="1100" spc="-30" dirty="0">
                <a:latin typeface="Arial MT"/>
                <a:cs typeface="Arial MT"/>
              </a:rPr>
              <a:t> </a:t>
            </a:r>
            <a:r>
              <a:rPr sz="1100" i="1" dirty="0">
                <a:latin typeface="Arial"/>
                <a:cs typeface="Arial"/>
              </a:rPr>
              <a:t>u</a:t>
            </a:r>
            <a:r>
              <a:rPr sz="1200" baseline="-6944" dirty="0">
                <a:latin typeface="Arial MT"/>
                <a:cs typeface="Arial MT"/>
              </a:rPr>
              <a:t>1</a:t>
            </a:r>
            <a:r>
              <a:rPr sz="1100" dirty="0">
                <a:latin typeface="Arial MT"/>
                <a:cs typeface="Arial MT"/>
              </a:rPr>
              <a:t>,</a:t>
            </a:r>
            <a:r>
              <a:rPr sz="1100" spc="-15" dirty="0">
                <a:latin typeface="Arial MT"/>
                <a:cs typeface="Arial MT"/>
              </a:rPr>
              <a:t> </a:t>
            </a:r>
            <a:r>
              <a:rPr sz="1100" spc="-35" dirty="0">
                <a:latin typeface="Arial MT"/>
                <a:cs typeface="Arial MT"/>
              </a:rPr>
              <a:t>and</a:t>
            </a:r>
            <a:r>
              <a:rPr sz="1100" spc="-40" dirty="0">
                <a:latin typeface="Arial MT"/>
                <a:cs typeface="Arial MT"/>
              </a:rPr>
              <a:t> </a:t>
            </a:r>
            <a:r>
              <a:rPr sz="1100" spc="-30" dirty="0">
                <a:latin typeface="Arial MT"/>
                <a:cs typeface="Arial MT"/>
              </a:rPr>
              <a:t>so</a:t>
            </a:r>
            <a:r>
              <a:rPr sz="1100" spc="-60" dirty="0">
                <a:latin typeface="Arial MT"/>
                <a:cs typeface="Arial MT"/>
              </a:rPr>
              <a:t> </a:t>
            </a:r>
            <a:r>
              <a:rPr sz="1100" spc="-25" dirty="0">
                <a:latin typeface="Arial MT"/>
                <a:cs typeface="Arial MT"/>
              </a:rPr>
              <a:t>on.</a:t>
            </a:r>
            <a:endParaRPr sz="1100" dirty="0">
              <a:latin typeface="Arial MT"/>
              <a:cs typeface="Arial MT"/>
            </a:endParaRPr>
          </a:p>
          <a:p>
            <a:pPr marL="38100">
              <a:lnSpc>
                <a:spcPct val="100000"/>
              </a:lnSpc>
              <a:spcBef>
                <a:spcPts val="5"/>
              </a:spcBef>
            </a:pPr>
            <a:r>
              <a:rPr sz="1100" spc="-20" dirty="0">
                <a:solidFill>
                  <a:srgbClr val="0000FF"/>
                </a:solidFill>
                <a:latin typeface="Arial MT"/>
                <a:cs typeface="Arial MT"/>
              </a:rPr>
              <a:t>How?</a:t>
            </a:r>
            <a:endParaRPr sz="1100" dirty="0">
              <a:latin typeface="Arial MT"/>
              <a:cs typeface="Arial MT"/>
            </a:endParaRPr>
          </a:p>
        </p:txBody>
      </p:sp>
      <p:sp>
        <p:nvSpPr>
          <p:cNvPr id="4" name="object 4"/>
          <p:cNvSpPr txBox="1"/>
          <p:nvPr/>
        </p:nvSpPr>
        <p:spPr>
          <a:xfrm>
            <a:off x="321893" y="2082966"/>
            <a:ext cx="3453765" cy="182101"/>
          </a:xfrm>
          <a:prstGeom prst="rect">
            <a:avLst/>
          </a:prstGeom>
        </p:spPr>
        <p:txBody>
          <a:bodyPr vert="horz" wrap="square" lIns="0" tIns="12700" rIns="0" bIns="0" rtlCol="0">
            <a:spAutoFit/>
          </a:bodyPr>
          <a:lstStyle/>
          <a:p>
            <a:pPr marL="38100">
              <a:lnSpc>
                <a:spcPct val="100000"/>
              </a:lnSpc>
              <a:spcBef>
                <a:spcPts val="100"/>
              </a:spcBef>
            </a:pPr>
            <a:r>
              <a:rPr sz="1100" spc="-45" dirty="0">
                <a:latin typeface="Arial MT"/>
                <a:cs typeface="Arial MT"/>
              </a:rPr>
              <a:t>Consider</a:t>
            </a:r>
            <a:r>
              <a:rPr sz="1100" spc="-55" dirty="0">
                <a:latin typeface="Arial MT"/>
                <a:cs typeface="Arial MT"/>
              </a:rPr>
              <a:t> </a:t>
            </a:r>
            <a:r>
              <a:rPr sz="1100" dirty="0">
                <a:latin typeface="Arial MT"/>
                <a:cs typeface="Arial MT"/>
              </a:rPr>
              <a:t>the</a:t>
            </a:r>
            <a:r>
              <a:rPr sz="1100" spc="-5" dirty="0">
                <a:latin typeface="Arial MT"/>
                <a:cs typeface="Arial MT"/>
              </a:rPr>
              <a:t> </a:t>
            </a:r>
            <a:r>
              <a:rPr sz="1100" spc="-55" dirty="0">
                <a:solidFill>
                  <a:srgbClr val="0000FF"/>
                </a:solidFill>
                <a:latin typeface="Arial MT"/>
                <a:cs typeface="Arial MT"/>
              </a:rPr>
              <a:t>covariance</a:t>
            </a:r>
            <a:r>
              <a:rPr sz="1100" spc="-30" dirty="0">
                <a:solidFill>
                  <a:srgbClr val="0000FF"/>
                </a:solidFill>
                <a:latin typeface="Arial MT"/>
                <a:cs typeface="Arial MT"/>
              </a:rPr>
              <a:t> </a:t>
            </a:r>
            <a:r>
              <a:rPr sz="1100" spc="-10" dirty="0">
                <a:solidFill>
                  <a:srgbClr val="0000FF"/>
                </a:solidFill>
                <a:latin typeface="Arial MT"/>
                <a:cs typeface="Arial MT"/>
              </a:rPr>
              <a:t>matrix</a:t>
            </a:r>
            <a:r>
              <a:rPr sz="1100" dirty="0">
                <a:latin typeface="Arial MT"/>
                <a:cs typeface="Arial MT"/>
              </a:rPr>
              <a:t>,</a:t>
            </a:r>
            <a:r>
              <a:rPr sz="1100" spc="5" dirty="0">
                <a:latin typeface="Arial MT"/>
                <a:cs typeface="Arial MT"/>
              </a:rPr>
              <a:t> </a:t>
            </a:r>
            <a:r>
              <a:rPr lang="en-US" sz="1100" spc="5" dirty="0">
                <a:latin typeface="Arial MT"/>
                <a:cs typeface="Arial MT"/>
              </a:rPr>
              <a:t>                           </a:t>
            </a:r>
            <a:r>
              <a:rPr sz="1100" spc="-20" dirty="0">
                <a:latin typeface="Arial MT"/>
                <a:cs typeface="Arial MT"/>
              </a:rPr>
              <a:t>where</a:t>
            </a:r>
            <a:endParaRPr sz="1100" dirty="0">
              <a:latin typeface="Arial MT"/>
              <a:cs typeface="Arial MT"/>
            </a:endParaRPr>
          </a:p>
        </p:txBody>
      </p:sp>
      <p:sp>
        <p:nvSpPr>
          <p:cNvPr id="8" name="object 8"/>
          <p:cNvSpPr txBox="1"/>
          <p:nvPr/>
        </p:nvSpPr>
        <p:spPr>
          <a:xfrm>
            <a:off x="2004973" y="2373261"/>
            <a:ext cx="313055" cy="135935"/>
          </a:xfrm>
          <a:prstGeom prst="rect">
            <a:avLst/>
          </a:prstGeom>
        </p:spPr>
        <p:txBody>
          <a:bodyPr vert="horz" wrap="square" lIns="0" tIns="12700" rIns="0" bIns="0" rtlCol="0">
            <a:spAutoFit/>
          </a:bodyPr>
          <a:lstStyle/>
          <a:p>
            <a:pPr marL="12700">
              <a:lnSpc>
                <a:spcPct val="100000"/>
              </a:lnSpc>
              <a:spcBef>
                <a:spcPts val="100"/>
              </a:spcBef>
            </a:pPr>
            <a:r>
              <a:rPr sz="800" spc="200" dirty="0">
                <a:latin typeface="Arial MT"/>
                <a:cs typeface="Arial MT"/>
              </a:rPr>
              <a:t>  </a:t>
            </a:r>
            <a:endParaRPr sz="800" dirty="0">
              <a:latin typeface="Arial"/>
              <a:cs typeface="Arial"/>
            </a:endParaRPr>
          </a:p>
        </p:txBody>
      </p:sp>
      <p:sp>
        <p:nvSpPr>
          <p:cNvPr id="9" name="object 9"/>
          <p:cNvSpPr txBox="1"/>
          <p:nvPr/>
        </p:nvSpPr>
        <p:spPr>
          <a:xfrm>
            <a:off x="2485974" y="2169756"/>
            <a:ext cx="81915" cy="147320"/>
          </a:xfrm>
          <a:prstGeom prst="rect">
            <a:avLst/>
          </a:prstGeom>
        </p:spPr>
        <p:txBody>
          <a:bodyPr vert="horz" wrap="square" lIns="0" tIns="12700" rIns="0" bIns="0" rtlCol="0">
            <a:spAutoFit/>
          </a:bodyPr>
          <a:lstStyle/>
          <a:p>
            <a:pPr marL="12700">
              <a:lnSpc>
                <a:spcPct val="100000"/>
              </a:lnSpc>
              <a:spcBef>
                <a:spcPts val="100"/>
              </a:spcBef>
            </a:pPr>
            <a:r>
              <a:rPr sz="800" i="1" spc="-50" dirty="0">
                <a:latin typeface="Arial"/>
                <a:cs typeface="Arial"/>
              </a:rPr>
              <a:t>n</a:t>
            </a:r>
            <a:endParaRPr sz="800">
              <a:latin typeface="Arial"/>
              <a:cs typeface="Arial"/>
            </a:endParaRPr>
          </a:p>
        </p:txBody>
      </p:sp>
      <p:sp>
        <p:nvSpPr>
          <p:cNvPr id="10" name="object 10"/>
          <p:cNvSpPr txBox="1"/>
          <p:nvPr/>
        </p:nvSpPr>
        <p:spPr>
          <a:xfrm>
            <a:off x="2184349" y="2290624"/>
            <a:ext cx="1901825" cy="182101"/>
          </a:xfrm>
          <a:prstGeom prst="rect">
            <a:avLst/>
          </a:prstGeom>
        </p:spPr>
        <p:txBody>
          <a:bodyPr vert="horz" wrap="square" lIns="0" tIns="12700" rIns="0" bIns="0" rtlCol="0">
            <a:spAutoFit/>
          </a:bodyPr>
          <a:lstStyle/>
          <a:p>
            <a:pPr marL="38100">
              <a:lnSpc>
                <a:spcPct val="100000"/>
              </a:lnSpc>
              <a:spcBef>
                <a:spcPts val="100"/>
              </a:spcBef>
            </a:pPr>
            <a:r>
              <a:rPr sz="1200" spc="315" baseline="24305" dirty="0">
                <a:latin typeface="Arial MT"/>
                <a:cs typeface="Arial MT"/>
              </a:rPr>
              <a:t> </a:t>
            </a:r>
            <a:r>
              <a:rPr sz="1100" spc="-45" dirty="0">
                <a:latin typeface="Arial MT"/>
                <a:cs typeface="Arial MT"/>
              </a:rPr>
              <a:t>give</a:t>
            </a:r>
            <a:r>
              <a:rPr sz="1100" spc="-80" dirty="0">
                <a:latin typeface="Arial MT"/>
                <a:cs typeface="Arial MT"/>
              </a:rPr>
              <a:t> </a:t>
            </a:r>
            <a:r>
              <a:rPr sz="1100" spc="-10" dirty="0">
                <a:latin typeface="Arial MT"/>
                <a:cs typeface="Arial MT"/>
              </a:rPr>
              <a:t>the</a:t>
            </a:r>
            <a:r>
              <a:rPr sz="1100" spc="-65" dirty="0">
                <a:latin typeface="Arial MT"/>
                <a:cs typeface="Arial MT"/>
              </a:rPr>
              <a:t> </a:t>
            </a:r>
            <a:r>
              <a:rPr sz="1100" spc="-55" dirty="0">
                <a:latin typeface="Arial MT"/>
                <a:cs typeface="Arial MT"/>
              </a:rPr>
              <a:t>variance</a:t>
            </a:r>
            <a:r>
              <a:rPr sz="1100" spc="-75" dirty="0">
                <a:latin typeface="Arial MT"/>
                <a:cs typeface="Arial MT"/>
              </a:rPr>
              <a:t> </a:t>
            </a:r>
            <a:r>
              <a:rPr sz="1100" dirty="0">
                <a:latin typeface="Arial MT"/>
                <a:cs typeface="Arial MT"/>
              </a:rPr>
              <a:t>of</a:t>
            </a:r>
            <a:r>
              <a:rPr sz="1100" spc="-55" dirty="0">
                <a:latin typeface="Arial MT"/>
                <a:cs typeface="Arial MT"/>
              </a:rPr>
              <a:t> </a:t>
            </a:r>
            <a:r>
              <a:rPr sz="1100" spc="-10" dirty="0">
                <a:latin typeface="Arial MT"/>
                <a:cs typeface="Arial MT"/>
              </a:rPr>
              <a:t>the</a:t>
            </a:r>
            <a:r>
              <a:rPr sz="1100" spc="-60" dirty="0">
                <a:latin typeface="Arial MT"/>
                <a:cs typeface="Arial MT"/>
              </a:rPr>
              <a:t> </a:t>
            </a:r>
            <a:r>
              <a:rPr sz="1100" spc="-20" dirty="0">
                <a:latin typeface="Arial MT"/>
                <a:cs typeface="Arial MT"/>
              </a:rPr>
              <a:t>data</a:t>
            </a:r>
            <a:endParaRPr sz="1100" dirty="0">
              <a:latin typeface="Arial MT"/>
              <a:cs typeface="Arial MT"/>
            </a:endParaRPr>
          </a:p>
        </p:txBody>
      </p:sp>
      <p:sp>
        <p:nvSpPr>
          <p:cNvPr id="12" name="object 12"/>
          <p:cNvSpPr txBox="1"/>
          <p:nvPr/>
        </p:nvSpPr>
        <p:spPr>
          <a:xfrm>
            <a:off x="421956" y="2266480"/>
            <a:ext cx="1310640" cy="986790"/>
          </a:xfrm>
          <a:prstGeom prst="rect">
            <a:avLst/>
          </a:prstGeom>
        </p:spPr>
        <p:txBody>
          <a:bodyPr vert="horz" wrap="square" lIns="0" tIns="12700" rIns="0" bIns="0" rtlCol="0">
            <a:spAutoFit/>
          </a:bodyPr>
          <a:lstStyle/>
          <a:p>
            <a:pPr marL="214629" marR="33655" indent="-177165">
              <a:lnSpc>
                <a:spcPct val="115799"/>
              </a:lnSpc>
              <a:spcBef>
                <a:spcPts val="100"/>
              </a:spcBef>
              <a:buClr>
                <a:srgbClr val="3333B2"/>
              </a:buClr>
              <a:buSzPct val="104545"/>
              <a:buChar char="►"/>
              <a:tabLst>
                <a:tab pos="214629" algn="l"/>
              </a:tabLst>
            </a:pPr>
            <a:r>
              <a:rPr sz="1100" spc="-10" dirty="0">
                <a:latin typeface="Arial MT"/>
                <a:cs typeface="Arial MT"/>
              </a:rPr>
              <a:t>the</a:t>
            </a:r>
            <a:r>
              <a:rPr sz="1100" spc="-65" dirty="0">
                <a:latin typeface="Arial MT"/>
                <a:cs typeface="Arial MT"/>
              </a:rPr>
              <a:t> </a:t>
            </a:r>
            <a:r>
              <a:rPr sz="1100" spc="-45" dirty="0">
                <a:latin typeface="Arial MT"/>
                <a:cs typeface="Arial MT"/>
              </a:rPr>
              <a:t>diagonals</a:t>
            </a:r>
            <a:r>
              <a:rPr sz="1100" spc="-60" dirty="0">
                <a:latin typeface="Arial MT"/>
                <a:cs typeface="Arial MT"/>
              </a:rPr>
              <a:t> </a:t>
            </a:r>
            <a:r>
              <a:rPr sz="1100" spc="-50" dirty="0">
                <a:latin typeface="Arial MT"/>
                <a:cs typeface="Arial MT"/>
              </a:rPr>
              <a:t> </a:t>
            </a:r>
            <a:r>
              <a:rPr sz="1100" spc="-45" dirty="0">
                <a:latin typeface="Arial MT"/>
                <a:cs typeface="Arial MT"/>
              </a:rPr>
              <a:t>along </a:t>
            </a:r>
            <a:r>
              <a:rPr sz="1100" dirty="0">
                <a:latin typeface="Arial MT"/>
                <a:cs typeface="Arial MT"/>
              </a:rPr>
              <a:t>the</a:t>
            </a:r>
            <a:r>
              <a:rPr sz="1100" spc="-15" dirty="0">
                <a:latin typeface="Arial MT"/>
                <a:cs typeface="Arial MT"/>
              </a:rPr>
              <a:t> </a:t>
            </a:r>
            <a:r>
              <a:rPr sz="1100" i="1" dirty="0">
                <a:latin typeface="Arial"/>
                <a:cs typeface="Arial"/>
              </a:rPr>
              <a:t>i</a:t>
            </a:r>
            <a:r>
              <a:rPr sz="1200" i="1" baseline="24305" dirty="0">
                <a:latin typeface="Arial"/>
                <a:cs typeface="Arial"/>
              </a:rPr>
              <a:t>th</a:t>
            </a:r>
            <a:r>
              <a:rPr sz="1200" i="1" spc="562" baseline="24305" dirty="0">
                <a:latin typeface="Arial"/>
                <a:cs typeface="Arial"/>
              </a:rPr>
              <a:t> </a:t>
            </a:r>
            <a:r>
              <a:rPr sz="1100" spc="-20" dirty="0">
                <a:latin typeface="Arial MT"/>
                <a:cs typeface="Arial MT"/>
              </a:rPr>
              <a:t>axis</a:t>
            </a:r>
            <a:endParaRPr sz="1100" dirty="0">
              <a:latin typeface="Arial MT"/>
              <a:cs typeface="Arial MT"/>
            </a:endParaRPr>
          </a:p>
          <a:p>
            <a:pPr marL="212725" marR="30480" indent="-175260">
              <a:lnSpc>
                <a:spcPct val="108100"/>
              </a:lnSpc>
              <a:spcBef>
                <a:spcPts val="225"/>
              </a:spcBef>
              <a:buClr>
                <a:srgbClr val="3333B2"/>
              </a:buClr>
              <a:buChar char="►"/>
              <a:tabLst>
                <a:tab pos="214629" algn="l"/>
              </a:tabLst>
            </a:pPr>
            <a:r>
              <a:rPr sz="1100" spc="-10" dirty="0">
                <a:latin typeface="Arial MT"/>
                <a:cs typeface="Arial MT"/>
              </a:rPr>
              <a:t>the</a:t>
            </a:r>
            <a:r>
              <a:rPr sz="1100" spc="-5" dirty="0">
                <a:latin typeface="Arial MT"/>
                <a:cs typeface="Arial MT"/>
              </a:rPr>
              <a:t> </a:t>
            </a:r>
            <a:r>
              <a:rPr sz="1100" spc="-55" dirty="0">
                <a:latin typeface="Arial MT"/>
                <a:cs typeface="Arial MT"/>
              </a:rPr>
              <a:t>off-</a:t>
            </a:r>
            <a:r>
              <a:rPr sz="1100" spc="-50" dirty="0">
                <a:latin typeface="Arial MT"/>
                <a:cs typeface="Arial MT"/>
              </a:rPr>
              <a:t>diagonals</a:t>
            </a:r>
            <a:r>
              <a:rPr sz="1100" spc="-20" dirty="0">
                <a:latin typeface="Arial MT"/>
                <a:cs typeface="Arial MT"/>
              </a:rPr>
              <a:t> </a:t>
            </a:r>
            <a:r>
              <a:rPr sz="1100" i="1" spc="-50" dirty="0">
                <a:latin typeface="Arial"/>
                <a:cs typeface="Arial"/>
              </a:rPr>
              <a:t> 	</a:t>
            </a:r>
            <a:r>
              <a:rPr sz="1100" dirty="0">
                <a:latin typeface="Arial MT"/>
                <a:cs typeface="Arial MT"/>
              </a:rPr>
              <a:t>the</a:t>
            </a:r>
            <a:r>
              <a:rPr sz="1100" spc="5" dirty="0">
                <a:latin typeface="Arial MT"/>
                <a:cs typeface="Arial MT"/>
              </a:rPr>
              <a:t> </a:t>
            </a:r>
            <a:r>
              <a:rPr sz="1100" i="1" dirty="0">
                <a:latin typeface="Arial"/>
                <a:cs typeface="Arial"/>
              </a:rPr>
              <a:t>i</a:t>
            </a:r>
            <a:r>
              <a:rPr sz="1200" i="1" baseline="24305" dirty="0">
                <a:latin typeface="Arial"/>
                <a:cs typeface="Arial"/>
              </a:rPr>
              <a:t>th</a:t>
            </a:r>
            <a:r>
              <a:rPr sz="1200" i="1" spc="637" baseline="24305" dirty="0">
                <a:latin typeface="Arial"/>
                <a:cs typeface="Arial"/>
              </a:rPr>
              <a:t> </a:t>
            </a:r>
            <a:r>
              <a:rPr sz="1100" spc="-25" dirty="0">
                <a:latin typeface="Arial MT"/>
                <a:cs typeface="Arial MT"/>
              </a:rPr>
              <a:t>and</a:t>
            </a:r>
            <a:r>
              <a:rPr sz="1100" spc="-15" dirty="0">
                <a:latin typeface="Arial MT"/>
                <a:cs typeface="Arial MT"/>
              </a:rPr>
              <a:t> </a:t>
            </a:r>
            <a:r>
              <a:rPr sz="1100" i="1" spc="-25" dirty="0">
                <a:latin typeface="Arial"/>
                <a:cs typeface="Arial"/>
              </a:rPr>
              <a:t>k</a:t>
            </a:r>
            <a:r>
              <a:rPr sz="1200" i="1" spc="-37" baseline="24305" dirty="0">
                <a:latin typeface="Arial"/>
                <a:cs typeface="Arial"/>
              </a:rPr>
              <a:t>t</a:t>
            </a:r>
            <a:r>
              <a:rPr lang="en-IN" sz="1200" i="1" spc="-37" baseline="24305" dirty="0">
                <a:latin typeface="Arial"/>
                <a:cs typeface="Arial"/>
              </a:rPr>
              <a:t>h</a:t>
            </a:r>
            <a:r>
              <a:rPr lang="en-IN" sz="1200" i="1" spc="-15" baseline="24305" dirty="0">
                <a:latin typeface="Arial"/>
                <a:cs typeface="Arial"/>
              </a:rPr>
              <a:t> </a:t>
            </a:r>
            <a:r>
              <a:rPr sz="1200" i="1" spc="-15" baseline="24305" dirty="0">
                <a:latin typeface="Arial"/>
                <a:cs typeface="Arial"/>
              </a:rPr>
              <a:t>	</a:t>
            </a:r>
            <a:r>
              <a:rPr sz="1100" spc="-10" dirty="0">
                <a:latin typeface="Arial MT"/>
                <a:cs typeface="Arial MT"/>
              </a:rPr>
              <a:t>axes.</a:t>
            </a:r>
            <a:endParaRPr sz="1100" dirty="0">
              <a:latin typeface="Arial MT"/>
              <a:cs typeface="Arial MT"/>
            </a:endParaRPr>
          </a:p>
        </p:txBody>
      </p:sp>
      <p:sp>
        <p:nvSpPr>
          <p:cNvPr id="16" name="object 16"/>
          <p:cNvSpPr txBox="1"/>
          <p:nvPr/>
        </p:nvSpPr>
        <p:spPr>
          <a:xfrm>
            <a:off x="2631300" y="2757641"/>
            <a:ext cx="98425" cy="146685"/>
          </a:xfrm>
          <a:prstGeom prst="rect">
            <a:avLst/>
          </a:prstGeom>
        </p:spPr>
        <p:txBody>
          <a:bodyPr vert="horz" wrap="square" lIns="0" tIns="11430" rIns="0" bIns="0" rtlCol="0">
            <a:spAutoFit/>
          </a:bodyPr>
          <a:lstStyle/>
          <a:p>
            <a:pPr marL="12700">
              <a:lnSpc>
                <a:spcPct val="100000"/>
              </a:lnSpc>
              <a:spcBef>
                <a:spcPts val="90"/>
              </a:spcBef>
            </a:pPr>
            <a:r>
              <a:rPr sz="800" i="1" spc="-25" dirty="0">
                <a:latin typeface="Arial"/>
                <a:cs typeface="Arial"/>
              </a:rPr>
              <a:t>jk</a:t>
            </a:r>
            <a:endParaRPr sz="800">
              <a:latin typeface="Arial"/>
              <a:cs typeface="Arial"/>
            </a:endParaRPr>
          </a:p>
        </p:txBody>
      </p:sp>
      <p:sp>
        <p:nvSpPr>
          <p:cNvPr id="17" name="object 17"/>
          <p:cNvSpPr txBox="1"/>
          <p:nvPr/>
        </p:nvSpPr>
        <p:spPr>
          <a:xfrm>
            <a:off x="2405875" y="2697189"/>
            <a:ext cx="1915160" cy="182101"/>
          </a:xfrm>
          <a:prstGeom prst="rect">
            <a:avLst/>
          </a:prstGeom>
        </p:spPr>
        <p:txBody>
          <a:bodyPr vert="horz" wrap="square" lIns="0" tIns="12700" rIns="0" bIns="0" rtlCol="0">
            <a:spAutoFit/>
          </a:bodyPr>
          <a:lstStyle/>
          <a:p>
            <a:pPr marL="38100">
              <a:lnSpc>
                <a:spcPct val="100000"/>
              </a:lnSpc>
              <a:spcBef>
                <a:spcPts val="100"/>
              </a:spcBef>
              <a:tabLst>
                <a:tab pos="382270" algn="l"/>
              </a:tabLst>
            </a:pPr>
            <a:r>
              <a:rPr sz="1100" spc="-40" dirty="0">
                <a:latin typeface="Arial MT"/>
                <a:cs typeface="Arial MT"/>
              </a:rPr>
              <a:t>give </a:t>
            </a:r>
            <a:r>
              <a:rPr sz="1100" dirty="0">
                <a:latin typeface="Arial MT"/>
                <a:cs typeface="Arial MT"/>
              </a:rPr>
              <a:t>the</a:t>
            </a:r>
            <a:r>
              <a:rPr sz="1100" spc="-20" dirty="0">
                <a:latin typeface="Arial MT"/>
                <a:cs typeface="Arial MT"/>
              </a:rPr>
              <a:t> </a:t>
            </a:r>
            <a:r>
              <a:rPr sz="1100" spc="-55" dirty="0">
                <a:latin typeface="Arial MT"/>
                <a:cs typeface="Arial MT"/>
              </a:rPr>
              <a:t>covariance</a:t>
            </a:r>
            <a:r>
              <a:rPr sz="1100" spc="-35" dirty="0">
                <a:latin typeface="Arial MT"/>
                <a:cs typeface="Arial MT"/>
              </a:rPr>
              <a:t> </a:t>
            </a:r>
            <a:r>
              <a:rPr sz="1100" spc="-10" dirty="0">
                <a:latin typeface="Arial MT"/>
                <a:cs typeface="Arial MT"/>
              </a:rPr>
              <a:t>along</a:t>
            </a:r>
            <a:endParaRPr sz="1100" dirty="0">
              <a:latin typeface="Arial MT"/>
              <a:cs typeface="Arial MT"/>
            </a:endParaRPr>
          </a:p>
        </p:txBody>
      </p:sp>
      <p:pic>
        <p:nvPicPr>
          <p:cNvPr id="19" name="Picture 18">
            <a:extLst>
              <a:ext uri="{FF2B5EF4-FFF2-40B4-BE49-F238E27FC236}">
                <a16:creationId xmlns:a16="http://schemas.microsoft.com/office/drawing/2014/main" id="{93AE6ED2-F21B-372E-5AE1-265E70A6DF62}"/>
              </a:ext>
            </a:extLst>
          </p:cNvPr>
          <p:cNvPicPr>
            <a:picLocks noChangeAspect="1"/>
          </p:cNvPicPr>
          <p:nvPr/>
        </p:nvPicPr>
        <p:blipFill>
          <a:blip r:embed="rId2"/>
          <a:stretch>
            <a:fillRect/>
          </a:stretch>
        </p:blipFill>
        <p:spPr>
          <a:xfrm>
            <a:off x="2228850" y="2055514"/>
            <a:ext cx="838200" cy="235875"/>
          </a:xfrm>
          <a:prstGeom prst="rect">
            <a:avLst/>
          </a:prstGeom>
        </p:spPr>
      </p:pic>
      <p:pic>
        <p:nvPicPr>
          <p:cNvPr id="21" name="Picture 20">
            <a:extLst>
              <a:ext uri="{FF2B5EF4-FFF2-40B4-BE49-F238E27FC236}">
                <a16:creationId xmlns:a16="http://schemas.microsoft.com/office/drawing/2014/main" id="{CA212C5F-5E94-3ED0-7832-C6B6D28E8825}"/>
              </a:ext>
            </a:extLst>
          </p:cNvPr>
          <p:cNvPicPr>
            <a:picLocks noChangeAspect="1"/>
          </p:cNvPicPr>
          <p:nvPr/>
        </p:nvPicPr>
        <p:blipFill>
          <a:blip r:embed="rId3"/>
          <a:stretch>
            <a:fillRect/>
          </a:stretch>
        </p:blipFill>
        <p:spPr>
          <a:xfrm>
            <a:off x="1505812" y="2289979"/>
            <a:ext cx="723038" cy="212121"/>
          </a:xfrm>
          <a:prstGeom prst="rect">
            <a:avLst/>
          </a:prstGeom>
        </p:spPr>
      </p:pic>
      <p:pic>
        <p:nvPicPr>
          <p:cNvPr id="23" name="Picture 22">
            <a:extLst>
              <a:ext uri="{FF2B5EF4-FFF2-40B4-BE49-F238E27FC236}">
                <a16:creationId xmlns:a16="http://schemas.microsoft.com/office/drawing/2014/main" id="{043A1927-B38B-7186-C23D-D66A92D32FFA}"/>
              </a:ext>
            </a:extLst>
          </p:cNvPr>
          <p:cNvPicPr>
            <a:picLocks noChangeAspect="1"/>
          </p:cNvPicPr>
          <p:nvPr/>
        </p:nvPicPr>
        <p:blipFill>
          <a:blip r:embed="rId4"/>
          <a:stretch>
            <a:fillRect/>
          </a:stretch>
        </p:blipFill>
        <p:spPr>
          <a:xfrm>
            <a:off x="1567673" y="2689141"/>
            <a:ext cx="838201" cy="2121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2060"/>
            <a:ext cx="1632585" cy="452120"/>
          </a:xfrm>
          <a:prstGeom prst="rect">
            <a:avLst/>
          </a:prstGeom>
        </p:spPr>
        <p:txBody>
          <a:bodyPr vert="horz" wrap="square" lIns="0" tIns="12700" rIns="0" bIns="0" rtlCol="0">
            <a:spAutoFit/>
          </a:bodyPr>
          <a:lstStyle/>
          <a:p>
            <a:pPr marL="12700" marR="5080">
              <a:lnSpc>
                <a:spcPct val="100000"/>
              </a:lnSpc>
              <a:spcBef>
                <a:spcPts val="100"/>
              </a:spcBef>
            </a:pPr>
            <a:r>
              <a:rPr spc="-10" dirty="0"/>
              <a:t>Principal</a:t>
            </a:r>
            <a:r>
              <a:rPr spc="-25" dirty="0"/>
              <a:t> </a:t>
            </a:r>
            <a:r>
              <a:rPr spc="-35" dirty="0"/>
              <a:t>Component </a:t>
            </a:r>
            <a:r>
              <a:rPr spc="-10" dirty="0"/>
              <a:t>Analysis</a:t>
            </a:r>
          </a:p>
        </p:txBody>
      </p:sp>
      <p:sp>
        <p:nvSpPr>
          <p:cNvPr id="8" name="object 8"/>
          <p:cNvSpPr/>
          <p:nvPr/>
        </p:nvSpPr>
        <p:spPr>
          <a:xfrm>
            <a:off x="2259406" y="1432928"/>
            <a:ext cx="160655" cy="0"/>
          </a:xfrm>
          <a:custGeom>
            <a:avLst/>
            <a:gdLst/>
            <a:ahLst/>
            <a:cxnLst/>
            <a:rect l="l" t="t" r="r" b="b"/>
            <a:pathLst>
              <a:path w="160655">
                <a:moveTo>
                  <a:pt x="0" y="0"/>
                </a:moveTo>
                <a:lnTo>
                  <a:pt x="160158" y="0"/>
                </a:lnTo>
              </a:path>
            </a:pathLst>
          </a:custGeom>
          <a:ln w="5537">
            <a:solidFill>
              <a:srgbClr val="000000"/>
            </a:solidFill>
          </a:ln>
        </p:spPr>
        <p:txBody>
          <a:bodyPr wrap="square" lIns="0" tIns="0" rIns="0" bIns="0" rtlCol="0"/>
          <a:lstStyle/>
          <a:p>
            <a:endParaRPr/>
          </a:p>
        </p:txBody>
      </p:sp>
      <p:sp>
        <p:nvSpPr>
          <p:cNvPr id="15" name="object 15"/>
          <p:cNvSpPr txBox="1"/>
          <p:nvPr/>
        </p:nvSpPr>
        <p:spPr>
          <a:xfrm>
            <a:off x="321893" y="2475881"/>
            <a:ext cx="3953510" cy="537210"/>
          </a:xfrm>
          <a:prstGeom prst="rect">
            <a:avLst/>
          </a:prstGeom>
        </p:spPr>
        <p:txBody>
          <a:bodyPr vert="horz" wrap="square" lIns="0" tIns="8255" rIns="0" bIns="0" rtlCol="0">
            <a:spAutoFit/>
          </a:bodyPr>
          <a:lstStyle/>
          <a:p>
            <a:pPr marL="38100" marR="30480">
              <a:lnSpc>
                <a:spcPct val="102600"/>
              </a:lnSpc>
              <a:spcBef>
                <a:spcPts val="65"/>
              </a:spcBef>
            </a:pPr>
            <a:r>
              <a:rPr sz="1100" spc="-10" dirty="0">
                <a:latin typeface="Arial MT"/>
                <a:cs typeface="Arial MT"/>
              </a:rPr>
              <a:t>The</a:t>
            </a:r>
            <a:r>
              <a:rPr sz="1100" spc="-20" dirty="0">
                <a:latin typeface="Arial MT"/>
                <a:cs typeface="Arial MT"/>
              </a:rPr>
              <a:t> </a:t>
            </a:r>
            <a:r>
              <a:rPr sz="1100" spc="-65" dirty="0">
                <a:latin typeface="Arial MT"/>
                <a:cs typeface="Arial MT"/>
              </a:rPr>
              <a:t>eigenvalues</a:t>
            </a:r>
            <a:r>
              <a:rPr sz="1100" spc="-45" dirty="0">
                <a:latin typeface="Arial MT"/>
                <a:cs typeface="Arial MT"/>
              </a:rPr>
              <a:t> </a:t>
            </a:r>
            <a:r>
              <a:rPr sz="1100" spc="-55" dirty="0">
                <a:latin typeface="Arial MT"/>
                <a:cs typeface="Arial MT"/>
              </a:rPr>
              <a:t>once</a:t>
            </a:r>
            <a:r>
              <a:rPr sz="1100" spc="-65" dirty="0">
                <a:latin typeface="Arial MT"/>
                <a:cs typeface="Arial MT"/>
              </a:rPr>
              <a:t> </a:t>
            </a:r>
            <a:r>
              <a:rPr sz="1100" spc="-40" dirty="0">
                <a:latin typeface="Arial MT"/>
                <a:cs typeface="Arial MT"/>
              </a:rPr>
              <a:t>again</a:t>
            </a:r>
            <a:r>
              <a:rPr sz="1100" spc="-35" dirty="0">
                <a:latin typeface="Arial MT"/>
                <a:cs typeface="Arial MT"/>
              </a:rPr>
              <a:t> </a:t>
            </a:r>
            <a:r>
              <a:rPr sz="1100" spc="-55" dirty="0">
                <a:latin typeface="Arial MT"/>
                <a:cs typeface="Arial MT"/>
              </a:rPr>
              <a:t>represent</a:t>
            </a:r>
            <a:r>
              <a:rPr sz="1100" spc="-85" dirty="0">
                <a:latin typeface="Arial MT"/>
                <a:cs typeface="Arial MT"/>
              </a:rPr>
              <a:t> </a:t>
            </a:r>
            <a:r>
              <a:rPr sz="1100" spc="-20" dirty="0">
                <a:latin typeface="Arial MT"/>
                <a:cs typeface="Arial MT"/>
              </a:rPr>
              <a:t>the</a:t>
            </a:r>
            <a:r>
              <a:rPr sz="1100" spc="-35" dirty="0">
                <a:latin typeface="Arial MT"/>
                <a:cs typeface="Arial MT"/>
              </a:rPr>
              <a:t> </a:t>
            </a:r>
            <a:r>
              <a:rPr sz="1100" spc="-55" dirty="0">
                <a:latin typeface="Arial MT"/>
                <a:cs typeface="Arial MT"/>
              </a:rPr>
              <a:t>variance</a:t>
            </a:r>
            <a:r>
              <a:rPr sz="1100" spc="-45" dirty="0">
                <a:latin typeface="Arial MT"/>
                <a:cs typeface="Arial MT"/>
              </a:rPr>
              <a:t> </a:t>
            </a:r>
            <a:r>
              <a:rPr sz="1100" dirty="0">
                <a:latin typeface="Arial MT"/>
                <a:cs typeface="Arial MT"/>
              </a:rPr>
              <a:t>of</a:t>
            </a:r>
            <a:r>
              <a:rPr sz="1100" spc="-15" dirty="0">
                <a:latin typeface="Arial MT"/>
                <a:cs typeface="Arial MT"/>
              </a:rPr>
              <a:t> </a:t>
            </a:r>
            <a:r>
              <a:rPr sz="1100" spc="-20" dirty="0">
                <a:latin typeface="Arial MT"/>
                <a:cs typeface="Arial MT"/>
              </a:rPr>
              <a:t>the</a:t>
            </a:r>
            <a:r>
              <a:rPr sz="1100" spc="-35" dirty="0">
                <a:latin typeface="Arial MT"/>
                <a:cs typeface="Arial MT"/>
              </a:rPr>
              <a:t> </a:t>
            </a:r>
            <a:r>
              <a:rPr sz="1100" spc="-20" dirty="0">
                <a:latin typeface="Arial MT"/>
                <a:cs typeface="Arial MT"/>
              </a:rPr>
              <a:t>data,</a:t>
            </a:r>
            <a:r>
              <a:rPr sz="1100" spc="-55" dirty="0">
                <a:latin typeface="Arial MT"/>
                <a:cs typeface="Arial MT"/>
              </a:rPr>
              <a:t> </a:t>
            </a:r>
            <a:r>
              <a:rPr sz="1100" spc="-25" dirty="0">
                <a:latin typeface="Arial MT"/>
                <a:cs typeface="Arial MT"/>
              </a:rPr>
              <a:t>now </a:t>
            </a:r>
            <a:r>
              <a:rPr sz="1100" spc="-45" dirty="0">
                <a:latin typeface="Arial MT"/>
                <a:cs typeface="Arial MT"/>
              </a:rPr>
              <a:t>along</a:t>
            </a:r>
            <a:r>
              <a:rPr sz="1100" spc="-70" dirty="0">
                <a:latin typeface="Arial MT"/>
                <a:cs typeface="Arial MT"/>
              </a:rPr>
              <a:t> </a:t>
            </a:r>
            <a:r>
              <a:rPr sz="1100" spc="-10" dirty="0">
                <a:latin typeface="Arial MT"/>
                <a:cs typeface="Arial MT"/>
              </a:rPr>
              <a:t>the</a:t>
            </a:r>
            <a:r>
              <a:rPr sz="1100" spc="-70" dirty="0">
                <a:latin typeface="Arial MT"/>
                <a:cs typeface="Arial MT"/>
              </a:rPr>
              <a:t> </a:t>
            </a:r>
            <a:r>
              <a:rPr sz="1100" spc="-35" dirty="0">
                <a:latin typeface="Arial MT"/>
                <a:cs typeface="Arial MT"/>
              </a:rPr>
              <a:t>rotated</a:t>
            </a:r>
            <a:r>
              <a:rPr sz="1100" spc="-70" dirty="0">
                <a:latin typeface="Arial MT"/>
                <a:cs typeface="Arial MT"/>
              </a:rPr>
              <a:t> </a:t>
            </a:r>
            <a:r>
              <a:rPr sz="1100" spc="-55" dirty="0">
                <a:latin typeface="Arial MT"/>
                <a:cs typeface="Arial MT"/>
              </a:rPr>
              <a:t>axes</a:t>
            </a:r>
            <a:r>
              <a:rPr sz="1100" spc="-80" dirty="0">
                <a:latin typeface="Arial MT"/>
                <a:cs typeface="Arial MT"/>
              </a:rPr>
              <a:t> </a:t>
            </a:r>
            <a:r>
              <a:rPr sz="1100" i="1" spc="-35" dirty="0">
                <a:latin typeface="Arial"/>
                <a:cs typeface="Arial"/>
              </a:rPr>
              <a:t>u</a:t>
            </a:r>
            <a:r>
              <a:rPr sz="1200" spc="-52" baseline="-6944" dirty="0">
                <a:latin typeface="Arial MT"/>
                <a:cs typeface="Arial MT"/>
              </a:rPr>
              <a:t>1</a:t>
            </a:r>
            <a:r>
              <a:rPr sz="1100" i="1" spc="-35" dirty="0">
                <a:latin typeface="Arial"/>
                <a:cs typeface="Arial"/>
              </a:rPr>
              <a:t>,...u</a:t>
            </a:r>
            <a:r>
              <a:rPr sz="1200" i="1" spc="-52" baseline="-6944" dirty="0">
                <a:latin typeface="Arial"/>
                <a:cs typeface="Arial"/>
              </a:rPr>
              <a:t>n</a:t>
            </a:r>
            <a:r>
              <a:rPr sz="1100" spc="-35" dirty="0">
                <a:latin typeface="Arial MT"/>
                <a:cs typeface="Arial MT"/>
              </a:rPr>
              <a:t>.</a:t>
            </a:r>
            <a:r>
              <a:rPr sz="1100" spc="55" dirty="0">
                <a:latin typeface="Arial MT"/>
                <a:cs typeface="Arial MT"/>
              </a:rPr>
              <a:t> </a:t>
            </a:r>
            <a:r>
              <a:rPr sz="1100" spc="-35" dirty="0">
                <a:latin typeface="Arial MT"/>
                <a:cs typeface="Arial MT"/>
              </a:rPr>
              <a:t>These</a:t>
            </a:r>
            <a:r>
              <a:rPr sz="1100" spc="-40" dirty="0">
                <a:latin typeface="Arial MT"/>
                <a:cs typeface="Arial MT"/>
              </a:rPr>
              <a:t> </a:t>
            </a:r>
            <a:r>
              <a:rPr sz="1100" spc="-60" dirty="0">
                <a:latin typeface="Arial MT"/>
                <a:cs typeface="Arial MT"/>
              </a:rPr>
              <a:t>axes</a:t>
            </a:r>
            <a:r>
              <a:rPr sz="1100" spc="-70" dirty="0">
                <a:latin typeface="Arial MT"/>
                <a:cs typeface="Arial MT"/>
              </a:rPr>
              <a:t> </a:t>
            </a:r>
            <a:r>
              <a:rPr sz="1100" spc="-50" dirty="0">
                <a:latin typeface="Arial MT"/>
                <a:cs typeface="Arial MT"/>
              </a:rPr>
              <a:t>are</a:t>
            </a:r>
            <a:r>
              <a:rPr sz="1100" spc="-65" dirty="0">
                <a:latin typeface="Arial MT"/>
                <a:cs typeface="Arial MT"/>
              </a:rPr>
              <a:t> </a:t>
            </a:r>
            <a:r>
              <a:rPr sz="1100" spc="-35" dirty="0">
                <a:latin typeface="Arial MT"/>
                <a:cs typeface="Arial MT"/>
              </a:rPr>
              <a:t>called</a:t>
            </a:r>
            <a:r>
              <a:rPr sz="1100" spc="-40" dirty="0">
                <a:latin typeface="Arial MT"/>
                <a:cs typeface="Arial MT"/>
              </a:rPr>
              <a:t> </a:t>
            </a:r>
            <a:r>
              <a:rPr sz="1100" spc="-10" dirty="0">
                <a:solidFill>
                  <a:srgbClr val="0000FF"/>
                </a:solidFill>
                <a:latin typeface="Arial MT"/>
                <a:cs typeface="Arial MT"/>
              </a:rPr>
              <a:t>principal </a:t>
            </a:r>
            <a:r>
              <a:rPr sz="1100" spc="-50" dirty="0">
                <a:solidFill>
                  <a:srgbClr val="0000FF"/>
                </a:solidFill>
                <a:latin typeface="Arial MT"/>
                <a:cs typeface="Arial MT"/>
              </a:rPr>
              <a:t>components</a:t>
            </a:r>
            <a:r>
              <a:rPr sz="1100" spc="-75" dirty="0">
                <a:solidFill>
                  <a:srgbClr val="0000FF"/>
                </a:solidFill>
                <a:latin typeface="Arial MT"/>
                <a:cs typeface="Arial MT"/>
              </a:rPr>
              <a:t> </a:t>
            </a:r>
            <a:r>
              <a:rPr sz="1100" dirty="0">
                <a:latin typeface="Arial MT"/>
                <a:cs typeface="Arial MT"/>
              </a:rPr>
              <a:t>in PCA,</a:t>
            </a:r>
            <a:r>
              <a:rPr sz="1100" spc="-5" dirty="0">
                <a:latin typeface="Arial MT"/>
                <a:cs typeface="Arial MT"/>
              </a:rPr>
              <a:t> </a:t>
            </a:r>
            <a:r>
              <a:rPr sz="1100" dirty="0">
                <a:latin typeface="Arial MT"/>
                <a:cs typeface="Arial MT"/>
              </a:rPr>
              <a:t>but</a:t>
            </a:r>
            <a:r>
              <a:rPr sz="1100" spc="-15" dirty="0">
                <a:latin typeface="Arial MT"/>
                <a:cs typeface="Arial MT"/>
              </a:rPr>
              <a:t> </a:t>
            </a:r>
            <a:r>
              <a:rPr sz="1100" spc="-20" dirty="0">
                <a:latin typeface="Arial MT"/>
                <a:cs typeface="Arial MT"/>
              </a:rPr>
              <a:t>they</a:t>
            </a:r>
            <a:r>
              <a:rPr sz="1100" spc="-40" dirty="0">
                <a:latin typeface="Arial MT"/>
                <a:cs typeface="Arial MT"/>
              </a:rPr>
              <a:t> </a:t>
            </a:r>
            <a:r>
              <a:rPr sz="1100" spc="-55" dirty="0">
                <a:latin typeface="Arial MT"/>
                <a:cs typeface="Arial MT"/>
              </a:rPr>
              <a:t>are</a:t>
            </a:r>
            <a:r>
              <a:rPr sz="1100" spc="-85" dirty="0">
                <a:latin typeface="Arial MT"/>
                <a:cs typeface="Arial MT"/>
              </a:rPr>
              <a:t> </a:t>
            </a:r>
            <a:r>
              <a:rPr sz="1100" spc="-20" dirty="0">
                <a:latin typeface="Arial MT"/>
                <a:cs typeface="Arial MT"/>
              </a:rPr>
              <a:t>the</a:t>
            </a:r>
            <a:r>
              <a:rPr sz="1100" spc="-35" dirty="0">
                <a:latin typeface="Arial MT"/>
                <a:cs typeface="Arial MT"/>
              </a:rPr>
              <a:t> </a:t>
            </a:r>
            <a:r>
              <a:rPr sz="1100" spc="-60" dirty="0">
                <a:latin typeface="Arial MT"/>
                <a:cs typeface="Arial MT"/>
              </a:rPr>
              <a:t>same</a:t>
            </a:r>
            <a:r>
              <a:rPr sz="1100" spc="-80" dirty="0">
                <a:latin typeface="Arial MT"/>
                <a:cs typeface="Arial MT"/>
              </a:rPr>
              <a:t> </a:t>
            </a:r>
            <a:r>
              <a:rPr sz="1100" spc="-30" dirty="0">
                <a:latin typeface="Arial MT"/>
                <a:cs typeface="Arial MT"/>
              </a:rPr>
              <a:t>as</a:t>
            </a:r>
            <a:r>
              <a:rPr sz="1100" spc="-35" dirty="0">
                <a:latin typeface="Arial MT"/>
                <a:cs typeface="Arial MT"/>
              </a:rPr>
              <a:t> </a:t>
            </a:r>
            <a:r>
              <a:rPr sz="1100" dirty="0">
                <a:solidFill>
                  <a:srgbClr val="0000FF"/>
                </a:solidFill>
                <a:latin typeface="Arial MT"/>
                <a:cs typeface="Arial MT"/>
              </a:rPr>
              <a:t>left</a:t>
            </a:r>
            <a:r>
              <a:rPr sz="1100" spc="-20" dirty="0">
                <a:solidFill>
                  <a:srgbClr val="0000FF"/>
                </a:solidFill>
                <a:latin typeface="Arial MT"/>
                <a:cs typeface="Arial MT"/>
              </a:rPr>
              <a:t> </a:t>
            </a:r>
            <a:r>
              <a:rPr sz="1100" spc="-45" dirty="0">
                <a:solidFill>
                  <a:srgbClr val="0000FF"/>
                </a:solidFill>
                <a:latin typeface="Arial MT"/>
                <a:cs typeface="Arial MT"/>
              </a:rPr>
              <a:t>singular </a:t>
            </a:r>
            <a:r>
              <a:rPr sz="1100" spc="-10" dirty="0">
                <a:solidFill>
                  <a:srgbClr val="0000FF"/>
                </a:solidFill>
                <a:latin typeface="Arial MT"/>
                <a:cs typeface="Arial MT"/>
              </a:rPr>
              <a:t>vectors</a:t>
            </a:r>
            <a:r>
              <a:rPr sz="1100" spc="-10" dirty="0">
                <a:latin typeface="Arial MT"/>
                <a:cs typeface="Arial MT"/>
              </a:rPr>
              <a:t>!</a:t>
            </a:r>
            <a:endParaRPr sz="1100">
              <a:latin typeface="Arial MT"/>
              <a:cs typeface="Arial MT"/>
            </a:endParaRPr>
          </a:p>
        </p:txBody>
      </p:sp>
      <p:pic>
        <p:nvPicPr>
          <p:cNvPr id="17" name="Picture 16">
            <a:extLst>
              <a:ext uri="{FF2B5EF4-FFF2-40B4-BE49-F238E27FC236}">
                <a16:creationId xmlns:a16="http://schemas.microsoft.com/office/drawing/2014/main" id="{CBB026D5-41CB-9452-0EF1-4985ECAF40A1}"/>
              </a:ext>
            </a:extLst>
          </p:cNvPr>
          <p:cNvPicPr>
            <a:picLocks noChangeAspect="1"/>
          </p:cNvPicPr>
          <p:nvPr/>
        </p:nvPicPr>
        <p:blipFill>
          <a:blip r:embed="rId2"/>
          <a:stretch>
            <a:fillRect/>
          </a:stretch>
        </p:blipFill>
        <p:spPr>
          <a:xfrm>
            <a:off x="213776" y="500684"/>
            <a:ext cx="3837004" cy="1229691"/>
          </a:xfrm>
          <a:prstGeom prst="rect">
            <a:avLst/>
          </a:prstGeom>
        </p:spPr>
      </p:pic>
      <p:pic>
        <p:nvPicPr>
          <p:cNvPr id="19" name="Picture 18">
            <a:extLst>
              <a:ext uri="{FF2B5EF4-FFF2-40B4-BE49-F238E27FC236}">
                <a16:creationId xmlns:a16="http://schemas.microsoft.com/office/drawing/2014/main" id="{B978DC04-651F-3C66-CF06-7FB23B2A42A9}"/>
              </a:ext>
            </a:extLst>
          </p:cNvPr>
          <p:cNvPicPr>
            <a:picLocks noChangeAspect="1"/>
          </p:cNvPicPr>
          <p:nvPr/>
        </p:nvPicPr>
        <p:blipFill>
          <a:blip r:embed="rId3"/>
          <a:stretch>
            <a:fillRect/>
          </a:stretch>
        </p:blipFill>
        <p:spPr>
          <a:xfrm>
            <a:off x="298337" y="1808816"/>
            <a:ext cx="3953502" cy="5886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B203F-726A-EEC1-6F31-B33856B2FFF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E5E756-8313-CAB8-FD7F-DB7488F4B52D}"/>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spc="-35" dirty="0"/>
              <a:t>S</a:t>
            </a:r>
            <a:r>
              <a:rPr lang="en-US" spc="-35" dirty="0"/>
              <a:t>VD transformed U,V.T vectors in m , n dimension respectively</a:t>
            </a:r>
            <a:endParaRPr spc="-40" dirty="0"/>
          </a:p>
        </p:txBody>
      </p:sp>
      <p:pic>
        <p:nvPicPr>
          <p:cNvPr id="8" name="Picture 7">
            <a:extLst>
              <a:ext uri="{FF2B5EF4-FFF2-40B4-BE49-F238E27FC236}">
                <a16:creationId xmlns:a16="http://schemas.microsoft.com/office/drawing/2014/main" id="{737FEE38-B66E-447E-8486-69F0C05B8392}"/>
              </a:ext>
            </a:extLst>
          </p:cNvPr>
          <p:cNvPicPr>
            <a:picLocks noChangeAspect="1"/>
          </p:cNvPicPr>
          <p:nvPr/>
        </p:nvPicPr>
        <p:blipFill>
          <a:blip r:embed="rId2"/>
          <a:stretch>
            <a:fillRect/>
          </a:stretch>
        </p:blipFill>
        <p:spPr>
          <a:xfrm>
            <a:off x="49295" y="2594167"/>
            <a:ext cx="3962400" cy="794523"/>
          </a:xfrm>
          <a:prstGeom prst="rect">
            <a:avLst/>
          </a:prstGeom>
        </p:spPr>
      </p:pic>
      <p:pic>
        <p:nvPicPr>
          <p:cNvPr id="10" name="Picture 9">
            <a:extLst>
              <a:ext uri="{FF2B5EF4-FFF2-40B4-BE49-F238E27FC236}">
                <a16:creationId xmlns:a16="http://schemas.microsoft.com/office/drawing/2014/main" id="{06A6A4C9-8EC2-B9DA-CCBC-7D3005B87A26}"/>
              </a:ext>
            </a:extLst>
          </p:cNvPr>
          <p:cNvPicPr>
            <a:picLocks noChangeAspect="1"/>
          </p:cNvPicPr>
          <p:nvPr/>
        </p:nvPicPr>
        <p:blipFill>
          <a:blip r:embed="rId3"/>
          <a:stretch>
            <a:fillRect/>
          </a:stretch>
        </p:blipFill>
        <p:spPr>
          <a:xfrm>
            <a:off x="171449" y="587375"/>
            <a:ext cx="3810001" cy="1905000"/>
          </a:xfrm>
          <a:prstGeom prst="rect">
            <a:avLst/>
          </a:prstGeom>
        </p:spPr>
      </p:pic>
    </p:spTree>
    <p:extLst>
      <p:ext uri="{BB962C8B-B14F-4D97-AF65-F5344CB8AC3E}">
        <p14:creationId xmlns:p14="http://schemas.microsoft.com/office/powerpoint/2010/main" val="161215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Table</a:t>
            </a:r>
            <a:r>
              <a:rPr spc="-120" dirty="0"/>
              <a:t> </a:t>
            </a:r>
            <a:r>
              <a:rPr dirty="0"/>
              <a:t>of</a:t>
            </a:r>
            <a:r>
              <a:rPr spc="-80" dirty="0"/>
              <a:t> </a:t>
            </a:r>
            <a:r>
              <a:rPr spc="-20" dirty="0"/>
              <a:t>Contents</a:t>
            </a:r>
          </a:p>
        </p:txBody>
      </p:sp>
      <p:sp>
        <p:nvSpPr>
          <p:cNvPr id="3" name="object 3"/>
          <p:cNvSpPr txBox="1"/>
          <p:nvPr/>
        </p:nvSpPr>
        <p:spPr>
          <a:xfrm>
            <a:off x="346660" y="580429"/>
            <a:ext cx="3939590" cy="2986459"/>
          </a:xfrm>
          <a:prstGeom prst="rect">
            <a:avLst/>
          </a:prstGeom>
        </p:spPr>
        <p:txBody>
          <a:bodyPr vert="horz" wrap="square" lIns="0" tIns="12700" rIns="0" bIns="0" rtlCol="0">
            <a:spAutoFit/>
          </a:bodyPr>
          <a:lstStyle/>
          <a:p>
            <a:pPr marL="12700">
              <a:lnSpc>
                <a:spcPct val="100000"/>
              </a:lnSpc>
              <a:spcBef>
                <a:spcPts val="100"/>
              </a:spcBef>
            </a:pPr>
            <a:r>
              <a:rPr lang="en-US" sz="1100" spc="-10" dirty="0">
                <a:solidFill>
                  <a:srgbClr val="3333B2"/>
                </a:solidFill>
                <a:latin typeface="Arial MT"/>
                <a:cs typeface="Arial MT"/>
              </a:rPr>
              <a:t>Image Processing-</a:t>
            </a:r>
          </a:p>
          <a:p>
            <a:pPr marL="12700">
              <a:lnSpc>
                <a:spcPct val="100000"/>
              </a:lnSpc>
              <a:spcBef>
                <a:spcPts val="100"/>
              </a:spcBef>
            </a:pPr>
            <a:endParaRPr lang="en-US" sz="1100" spc="-10" dirty="0">
              <a:solidFill>
                <a:srgbClr val="3333B2"/>
              </a:solidFill>
              <a:latin typeface="Arial MT"/>
              <a:cs typeface="Arial MT"/>
            </a:endParaRPr>
          </a:p>
          <a:p>
            <a:pPr marL="12700">
              <a:lnSpc>
                <a:spcPct val="100000"/>
              </a:lnSpc>
              <a:spcBef>
                <a:spcPts val="100"/>
              </a:spcBef>
            </a:pPr>
            <a:r>
              <a:rPr sz="1100" spc="-10" dirty="0">
                <a:solidFill>
                  <a:srgbClr val="3333B2"/>
                </a:solidFill>
                <a:latin typeface="Arial MT"/>
                <a:cs typeface="Arial MT"/>
              </a:rPr>
              <a:t>Motivation</a:t>
            </a:r>
            <a:endParaRPr sz="1100" dirty="0">
              <a:latin typeface="Arial MT"/>
              <a:cs typeface="Arial MT"/>
            </a:endParaRPr>
          </a:p>
          <a:p>
            <a:pPr>
              <a:lnSpc>
                <a:spcPct val="100000"/>
              </a:lnSpc>
              <a:spcBef>
                <a:spcPts val="155"/>
              </a:spcBef>
            </a:pPr>
            <a:endParaRPr sz="1100" dirty="0">
              <a:latin typeface="Arial MT"/>
              <a:cs typeface="Arial MT"/>
            </a:endParaRPr>
          </a:p>
          <a:p>
            <a:pPr marL="12700">
              <a:lnSpc>
                <a:spcPct val="100000"/>
              </a:lnSpc>
            </a:pPr>
            <a:r>
              <a:rPr sz="1100" u="sng" spc="-25" dirty="0">
                <a:solidFill>
                  <a:srgbClr val="0000FF"/>
                </a:solidFill>
                <a:uFill>
                  <a:solidFill>
                    <a:srgbClr val="0000FF"/>
                  </a:solidFill>
                </a:uFill>
                <a:latin typeface="Arial MT"/>
                <a:cs typeface="Arial MT"/>
                <a:hlinkClick r:id="rId2" action="ppaction://hlinksldjump"/>
              </a:rPr>
              <a:t>Definition</a:t>
            </a:r>
            <a:r>
              <a:rPr sz="1100" u="sng" spc="-25" dirty="0">
                <a:solidFill>
                  <a:srgbClr val="0000FF"/>
                </a:solidFill>
                <a:uFill>
                  <a:solidFill>
                    <a:srgbClr val="0000FF"/>
                  </a:solidFill>
                </a:uFill>
                <a:latin typeface="Arial MT"/>
                <a:cs typeface="Arial MT"/>
              </a:rPr>
              <a:t> </a:t>
            </a:r>
            <a:r>
              <a:rPr sz="1100" u="sng" spc="-10" dirty="0">
                <a:solidFill>
                  <a:srgbClr val="0000FF"/>
                </a:solidFill>
                <a:uFill>
                  <a:solidFill>
                    <a:srgbClr val="0000FF"/>
                  </a:solidFill>
                </a:uFill>
                <a:latin typeface="Arial MT"/>
                <a:cs typeface="Arial MT"/>
                <a:hlinkClick r:id="rId2" action="ppaction://hlinksldjump"/>
              </a:rPr>
              <a:t>of</a:t>
            </a:r>
            <a:r>
              <a:rPr sz="1100" u="sng" spc="-35" dirty="0">
                <a:solidFill>
                  <a:srgbClr val="0000FF"/>
                </a:solidFill>
                <a:uFill>
                  <a:solidFill>
                    <a:srgbClr val="0000FF"/>
                  </a:solidFill>
                </a:uFill>
                <a:latin typeface="Arial MT"/>
                <a:cs typeface="Arial MT"/>
              </a:rPr>
              <a:t> </a:t>
            </a:r>
            <a:r>
              <a:rPr sz="1100" u="sng" spc="-25" dirty="0">
                <a:solidFill>
                  <a:srgbClr val="0000FF"/>
                </a:solidFill>
                <a:uFill>
                  <a:solidFill>
                    <a:srgbClr val="0000FF"/>
                  </a:solidFill>
                </a:uFill>
                <a:latin typeface="Arial MT"/>
                <a:cs typeface="Arial MT"/>
                <a:hlinkClick r:id="rId2" action="ppaction://hlinksldjump"/>
              </a:rPr>
              <a:t>SVD</a:t>
            </a:r>
            <a:endParaRPr sz="1100" dirty="0">
              <a:latin typeface="Arial MT"/>
              <a:cs typeface="Arial MT"/>
            </a:endParaRPr>
          </a:p>
          <a:p>
            <a:pPr marL="220345">
              <a:lnSpc>
                <a:spcPct val="100000"/>
              </a:lnSpc>
            </a:pPr>
            <a:r>
              <a:rPr sz="1100" u="sng" dirty="0">
                <a:solidFill>
                  <a:srgbClr val="0000FF"/>
                </a:solidFill>
                <a:uFill>
                  <a:solidFill>
                    <a:srgbClr val="0000FF"/>
                  </a:solidFill>
                </a:uFill>
                <a:latin typeface="Arial MT"/>
                <a:cs typeface="Arial MT"/>
                <a:hlinkClick r:id="rId2" action="ppaction://hlinksldjump"/>
              </a:rPr>
              <a:t>Full</a:t>
            </a:r>
            <a:r>
              <a:rPr sz="1100" u="sng" spc="-10" dirty="0">
                <a:solidFill>
                  <a:srgbClr val="0000FF"/>
                </a:solidFill>
                <a:uFill>
                  <a:solidFill>
                    <a:srgbClr val="0000FF"/>
                  </a:solidFill>
                </a:uFill>
                <a:latin typeface="Arial MT"/>
                <a:cs typeface="Arial MT"/>
              </a:rPr>
              <a:t> </a:t>
            </a:r>
            <a:r>
              <a:rPr sz="1100" u="sng" spc="-35" dirty="0">
                <a:solidFill>
                  <a:srgbClr val="0000FF"/>
                </a:solidFill>
                <a:uFill>
                  <a:solidFill>
                    <a:srgbClr val="0000FF"/>
                  </a:solidFill>
                </a:uFill>
                <a:latin typeface="Arial MT"/>
                <a:cs typeface="Arial MT"/>
                <a:hlinkClick r:id="rId2" action="ppaction://hlinksldjump"/>
              </a:rPr>
              <a:t>and</a:t>
            </a:r>
            <a:r>
              <a:rPr sz="1100" u="sng" spc="-60" dirty="0">
                <a:solidFill>
                  <a:srgbClr val="0000FF"/>
                </a:solidFill>
                <a:uFill>
                  <a:solidFill>
                    <a:srgbClr val="0000FF"/>
                  </a:solidFill>
                </a:uFill>
                <a:latin typeface="Arial MT"/>
                <a:cs typeface="Arial MT"/>
              </a:rPr>
              <a:t> </a:t>
            </a:r>
            <a:r>
              <a:rPr sz="1100" u="sng" spc="-55" dirty="0">
                <a:solidFill>
                  <a:srgbClr val="0000FF"/>
                </a:solidFill>
                <a:uFill>
                  <a:solidFill>
                    <a:srgbClr val="0000FF"/>
                  </a:solidFill>
                </a:uFill>
                <a:latin typeface="Arial MT"/>
                <a:cs typeface="Arial MT"/>
                <a:hlinkClick r:id="rId2" action="ppaction://hlinksldjump"/>
              </a:rPr>
              <a:t>reduced</a:t>
            </a:r>
            <a:r>
              <a:rPr sz="1100" u="sng" spc="-75" dirty="0">
                <a:solidFill>
                  <a:srgbClr val="0000FF"/>
                </a:solidFill>
                <a:uFill>
                  <a:solidFill>
                    <a:srgbClr val="0000FF"/>
                  </a:solidFill>
                </a:uFill>
                <a:latin typeface="Arial MT"/>
                <a:cs typeface="Arial MT"/>
              </a:rPr>
              <a:t> </a:t>
            </a:r>
            <a:r>
              <a:rPr sz="1100" u="sng" spc="-10" dirty="0">
                <a:solidFill>
                  <a:srgbClr val="0000FF"/>
                </a:solidFill>
                <a:uFill>
                  <a:solidFill>
                    <a:srgbClr val="0000FF"/>
                  </a:solidFill>
                </a:uFill>
                <a:latin typeface="Arial MT"/>
                <a:cs typeface="Arial MT"/>
                <a:hlinkClick r:id="rId2" action="ppaction://hlinksldjump"/>
              </a:rPr>
              <a:t>forms</a:t>
            </a:r>
            <a:endParaRPr sz="1100" dirty="0">
              <a:latin typeface="Arial MT"/>
              <a:cs typeface="Arial MT"/>
            </a:endParaRPr>
          </a:p>
          <a:p>
            <a:pPr>
              <a:lnSpc>
                <a:spcPct val="100000"/>
              </a:lnSpc>
              <a:spcBef>
                <a:spcPts val="45"/>
              </a:spcBef>
            </a:pPr>
            <a:endParaRPr sz="1100" dirty="0">
              <a:latin typeface="Arial MT"/>
              <a:cs typeface="Arial MT"/>
            </a:endParaRPr>
          </a:p>
          <a:p>
            <a:pPr marL="220345" marR="417195" indent="-208279">
              <a:lnSpc>
                <a:spcPct val="102600"/>
              </a:lnSpc>
            </a:pPr>
            <a:r>
              <a:rPr sz="1100" u="sng" spc="-55" dirty="0">
                <a:solidFill>
                  <a:srgbClr val="0000FF"/>
                </a:solidFill>
                <a:uFill>
                  <a:solidFill>
                    <a:srgbClr val="0000FF"/>
                  </a:solidFill>
                </a:uFill>
                <a:latin typeface="Arial MT"/>
                <a:cs typeface="Arial MT"/>
                <a:hlinkClick r:id="rId3" action="ppaction://hlinksldjump"/>
              </a:rPr>
              <a:t>Low-</a:t>
            </a:r>
            <a:r>
              <a:rPr sz="1100" u="sng" spc="-20" dirty="0">
                <a:solidFill>
                  <a:srgbClr val="0000FF"/>
                </a:solidFill>
                <a:uFill>
                  <a:solidFill>
                    <a:srgbClr val="0000FF"/>
                  </a:solidFill>
                </a:uFill>
                <a:latin typeface="Arial MT"/>
                <a:cs typeface="Arial MT"/>
                <a:hlinkClick r:id="rId3" action="ppaction://hlinksldjump"/>
              </a:rPr>
              <a:t>Rank</a:t>
            </a:r>
            <a:r>
              <a:rPr sz="1100" u="sng" spc="-5" dirty="0">
                <a:solidFill>
                  <a:srgbClr val="0000FF"/>
                </a:solidFill>
                <a:uFill>
                  <a:solidFill>
                    <a:srgbClr val="0000FF"/>
                  </a:solidFill>
                </a:uFill>
                <a:latin typeface="Arial MT"/>
                <a:cs typeface="Arial MT"/>
              </a:rPr>
              <a:t> </a:t>
            </a:r>
            <a:r>
              <a:rPr sz="1100" u="sng" spc="-40" dirty="0">
                <a:solidFill>
                  <a:srgbClr val="0000FF"/>
                </a:solidFill>
                <a:uFill>
                  <a:solidFill>
                    <a:srgbClr val="0000FF"/>
                  </a:solidFill>
                </a:uFill>
                <a:latin typeface="Arial MT"/>
                <a:cs typeface="Arial MT"/>
                <a:hlinkClick r:id="rId3" action="ppaction://hlinksldjump"/>
              </a:rPr>
              <a:t>Approximation</a:t>
            </a:r>
            <a:r>
              <a:rPr lang="en-IN" sz="1100" spc="-40" dirty="0">
                <a:solidFill>
                  <a:srgbClr val="0000FF"/>
                </a:solidFill>
                <a:latin typeface="Arial MT"/>
                <a:cs typeface="Arial MT"/>
              </a:rPr>
              <a:t> </a:t>
            </a:r>
            <a:r>
              <a:rPr lang="en-IN" sz="1100" b="1" u="sng" spc="-10" dirty="0">
                <a:latin typeface="Arial MT"/>
                <a:cs typeface="Arial MT"/>
              </a:rPr>
              <a:t>Compression</a:t>
            </a:r>
            <a:r>
              <a:rPr sz="1100" spc="-10" dirty="0">
                <a:latin typeface="Arial MT"/>
                <a:cs typeface="Arial MT"/>
              </a:rPr>
              <a:t> </a:t>
            </a:r>
            <a:r>
              <a:rPr sz="1100" u="sng" spc="-10" dirty="0">
                <a:solidFill>
                  <a:srgbClr val="0000FF"/>
                </a:solidFill>
                <a:uFill>
                  <a:solidFill>
                    <a:srgbClr val="0000FF"/>
                  </a:solidFill>
                </a:uFill>
                <a:latin typeface="Arial MT"/>
                <a:cs typeface="Arial MT"/>
                <a:hlinkClick r:id="rId4" action="ppaction://hlinksldjump"/>
              </a:rPr>
              <a:t>Denoising</a:t>
            </a:r>
            <a:endParaRPr sz="1100" dirty="0">
              <a:latin typeface="Arial MT"/>
              <a:cs typeface="Arial MT"/>
            </a:endParaRPr>
          </a:p>
          <a:p>
            <a:pPr>
              <a:lnSpc>
                <a:spcPct val="100000"/>
              </a:lnSpc>
              <a:spcBef>
                <a:spcPts val="165"/>
              </a:spcBef>
            </a:pPr>
            <a:endParaRPr sz="1100" dirty="0">
              <a:latin typeface="Arial MT"/>
              <a:cs typeface="Arial MT"/>
            </a:endParaRPr>
          </a:p>
          <a:p>
            <a:pPr marL="12700">
              <a:lnSpc>
                <a:spcPct val="100000"/>
              </a:lnSpc>
            </a:pPr>
            <a:r>
              <a:rPr sz="1100" u="sng" spc="-40" dirty="0">
                <a:solidFill>
                  <a:srgbClr val="0000FF"/>
                </a:solidFill>
                <a:uFill>
                  <a:solidFill>
                    <a:srgbClr val="0000FF"/>
                  </a:solidFill>
                </a:uFill>
                <a:latin typeface="Arial MT"/>
                <a:cs typeface="Arial MT"/>
              </a:rPr>
              <a:t>Co</a:t>
            </a:r>
            <a:r>
              <a:rPr lang="en-US" sz="1100" u="sng" spc="-40" dirty="0">
                <a:solidFill>
                  <a:srgbClr val="0000FF"/>
                </a:solidFill>
                <a:uFill>
                  <a:solidFill>
                    <a:srgbClr val="0000FF"/>
                  </a:solidFill>
                </a:uFill>
                <a:latin typeface="Arial MT"/>
                <a:cs typeface="Arial MT"/>
              </a:rPr>
              <a:t>nvolutional Neural Network for  </a:t>
            </a:r>
          </a:p>
          <a:p>
            <a:pPr marL="12700">
              <a:lnSpc>
                <a:spcPct val="100000"/>
              </a:lnSpc>
            </a:pPr>
            <a:r>
              <a:rPr lang="en-US" sz="1100" u="sng" spc="-40" dirty="0">
                <a:solidFill>
                  <a:srgbClr val="0000FF"/>
                </a:solidFill>
                <a:uFill>
                  <a:solidFill>
                    <a:srgbClr val="0000FF"/>
                  </a:solidFill>
                </a:uFill>
                <a:latin typeface="Arial MT"/>
                <a:cs typeface="Arial MT"/>
              </a:rPr>
              <a:t>Denoising</a:t>
            </a:r>
            <a:endParaRPr sz="1100" dirty="0">
              <a:latin typeface="Arial MT"/>
              <a:cs typeface="Arial MT"/>
            </a:endParaRPr>
          </a:p>
          <a:p>
            <a:pPr>
              <a:lnSpc>
                <a:spcPct val="100000"/>
              </a:lnSpc>
              <a:spcBef>
                <a:spcPts val="45"/>
              </a:spcBef>
            </a:pPr>
            <a:endParaRPr sz="1100" dirty="0">
              <a:latin typeface="Arial MT"/>
              <a:cs typeface="Arial MT"/>
            </a:endParaRPr>
          </a:p>
          <a:p>
            <a:pPr marL="220345" marR="5080" indent="-208279">
              <a:lnSpc>
                <a:spcPct val="102600"/>
              </a:lnSpc>
            </a:pPr>
            <a:r>
              <a:rPr sz="1100" spc="-10" dirty="0">
                <a:solidFill>
                  <a:srgbClr val="3333B2"/>
                </a:solidFill>
                <a:latin typeface="Arial MT"/>
                <a:cs typeface="Arial MT"/>
              </a:rPr>
              <a:t>More</a:t>
            </a:r>
            <a:r>
              <a:rPr sz="1100" spc="5" dirty="0">
                <a:solidFill>
                  <a:srgbClr val="3333B2"/>
                </a:solidFill>
                <a:latin typeface="Arial MT"/>
                <a:cs typeface="Arial MT"/>
              </a:rPr>
              <a:t> </a:t>
            </a:r>
            <a:r>
              <a:rPr lang="en-US" sz="1100" spc="-45" dirty="0">
                <a:solidFill>
                  <a:srgbClr val="3333B2"/>
                </a:solidFill>
                <a:latin typeface="Arial MT"/>
                <a:cs typeface="Arial MT"/>
              </a:rPr>
              <a:t>SVD </a:t>
            </a:r>
            <a:r>
              <a:rPr sz="1100" spc="-40" dirty="0">
                <a:solidFill>
                  <a:srgbClr val="3333B2"/>
                </a:solidFill>
                <a:latin typeface="Arial MT"/>
                <a:cs typeface="Arial MT"/>
              </a:rPr>
              <a:t>application</a:t>
            </a:r>
            <a:r>
              <a:rPr lang="en-US" sz="1100" spc="-40" dirty="0">
                <a:solidFill>
                  <a:srgbClr val="3333B2"/>
                </a:solidFill>
                <a:latin typeface="Arial MT"/>
                <a:cs typeface="Arial MT"/>
              </a:rPr>
              <a:t>s</a:t>
            </a:r>
          </a:p>
          <a:p>
            <a:pPr marL="220345" marR="5080" indent="-208279">
              <a:lnSpc>
                <a:spcPct val="102600"/>
              </a:lnSpc>
            </a:pPr>
            <a:r>
              <a:rPr lang="en-US" sz="1100" spc="-40" dirty="0">
                <a:solidFill>
                  <a:srgbClr val="3333B2"/>
                </a:solidFill>
                <a:latin typeface="Arial MT"/>
                <a:cs typeface="Arial MT"/>
              </a:rPr>
              <a:t>      Gaussian Transformed Feature Extraction</a:t>
            </a:r>
            <a:endParaRPr lang="en-US" sz="1100" spc="-10" dirty="0">
              <a:latin typeface="Arial MT"/>
              <a:cs typeface="Arial MT"/>
            </a:endParaRPr>
          </a:p>
          <a:p>
            <a:pPr marL="220345" marR="5080" indent="-208279">
              <a:lnSpc>
                <a:spcPct val="102600"/>
              </a:lnSpc>
            </a:pPr>
            <a:r>
              <a:rPr lang="en-IN" sz="1100" spc="-10" dirty="0">
                <a:latin typeface="Arial MT"/>
                <a:cs typeface="Arial MT"/>
              </a:rPr>
              <a:t>	Denoising</a:t>
            </a:r>
          </a:p>
          <a:p>
            <a:pPr marL="220345" marR="5080" indent="-208279">
              <a:lnSpc>
                <a:spcPct val="102600"/>
              </a:lnSpc>
            </a:pPr>
            <a:r>
              <a:rPr lang="en-IN" sz="1100" spc="-10" dirty="0">
                <a:latin typeface="Arial MT"/>
                <a:cs typeface="Arial MT"/>
              </a:rPr>
              <a:t>	PCA</a:t>
            </a:r>
          </a:p>
          <a:p>
            <a:pPr marL="220345" marR="5080" indent="-208279">
              <a:lnSpc>
                <a:spcPct val="102600"/>
              </a:lnSpc>
            </a:pPr>
            <a:endParaRPr sz="11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C8BE-44D5-48E0-BA50-2F9B146706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B8AC3F-8A21-C977-A082-E9AA276D255A}"/>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35" dirty="0"/>
              <a:t>Example –SVD examined by </a:t>
            </a:r>
            <a:r>
              <a:rPr lang="en-US" spc="-35" dirty="0" err="1"/>
              <a:t>matrization</a:t>
            </a:r>
            <a:r>
              <a:rPr lang="en-US" spc="-35" dirty="0"/>
              <a:t> of gaussian dataset</a:t>
            </a:r>
            <a:endParaRPr spc="-40" dirty="0"/>
          </a:p>
        </p:txBody>
      </p:sp>
      <p:pic>
        <p:nvPicPr>
          <p:cNvPr id="4" name="Picture 3">
            <a:extLst>
              <a:ext uri="{FF2B5EF4-FFF2-40B4-BE49-F238E27FC236}">
                <a16:creationId xmlns:a16="http://schemas.microsoft.com/office/drawing/2014/main" id="{BE2C07E4-4CFA-DAB9-F169-FE72FB75136C}"/>
              </a:ext>
            </a:extLst>
          </p:cNvPr>
          <p:cNvPicPr>
            <a:picLocks noChangeAspect="1"/>
          </p:cNvPicPr>
          <p:nvPr/>
        </p:nvPicPr>
        <p:blipFill>
          <a:blip r:embed="rId2"/>
          <a:stretch>
            <a:fillRect/>
          </a:stretch>
        </p:blipFill>
        <p:spPr>
          <a:xfrm>
            <a:off x="171448" y="663575"/>
            <a:ext cx="3581401" cy="2590800"/>
          </a:xfrm>
          <a:prstGeom prst="rect">
            <a:avLst/>
          </a:prstGeom>
        </p:spPr>
      </p:pic>
    </p:spTree>
    <p:extLst>
      <p:ext uri="{BB962C8B-B14F-4D97-AF65-F5344CB8AC3E}">
        <p14:creationId xmlns:p14="http://schemas.microsoft.com/office/powerpoint/2010/main" val="2948056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E2C8-D674-A8AB-8D0D-4062A99725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DD36EF-EA15-C967-6728-A9861A396284}"/>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35" dirty="0"/>
              <a:t>Example –After applying SVD on Gaussian Variables Matrix The Alignments of U,S,V.T </a:t>
            </a:r>
            <a:endParaRPr spc="-40" dirty="0"/>
          </a:p>
        </p:txBody>
      </p:sp>
      <p:pic>
        <p:nvPicPr>
          <p:cNvPr id="5" name="Picture 4">
            <a:extLst>
              <a:ext uri="{FF2B5EF4-FFF2-40B4-BE49-F238E27FC236}">
                <a16:creationId xmlns:a16="http://schemas.microsoft.com/office/drawing/2014/main" id="{B6F54589-8BB7-5EB6-2282-E37AC8AEA7C2}"/>
              </a:ext>
            </a:extLst>
          </p:cNvPr>
          <p:cNvPicPr>
            <a:picLocks noChangeAspect="1"/>
          </p:cNvPicPr>
          <p:nvPr/>
        </p:nvPicPr>
        <p:blipFill>
          <a:blip r:embed="rId2"/>
          <a:stretch>
            <a:fillRect/>
          </a:stretch>
        </p:blipFill>
        <p:spPr>
          <a:xfrm>
            <a:off x="95250" y="570736"/>
            <a:ext cx="4495800" cy="2797174"/>
          </a:xfrm>
          <a:prstGeom prst="rect">
            <a:avLst/>
          </a:prstGeom>
        </p:spPr>
      </p:pic>
    </p:spTree>
    <p:extLst>
      <p:ext uri="{BB962C8B-B14F-4D97-AF65-F5344CB8AC3E}">
        <p14:creationId xmlns:p14="http://schemas.microsoft.com/office/powerpoint/2010/main" val="99847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4C9FC-10BA-C369-087C-EAB3F413D3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D85A6D-93BD-370A-6817-7B61202F30E9}"/>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35" dirty="0"/>
              <a:t>Example –After applying SVD on Gaussian Variables Matrix The Alignments of U,S,V.T </a:t>
            </a:r>
            <a:endParaRPr spc="-40" dirty="0"/>
          </a:p>
        </p:txBody>
      </p:sp>
      <p:pic>
        <p:nvPicPr>
          <p:cNvPr id="7" name="Picture 6">
            <a:extLst>
              <a:ext uri="{FF2B5EF4-FFF2-40B4-BE49-F238E27FC236}">
                <a16:creationId xmlns:a16="http://schemas.microsoft.com/office/drawing/2014/main" id="{06A7A8CE-E72D-2D9A-3BB6-63DB23D9B087}"/>
              </a:ext>
            </a:extLst>
          </p:cNvPr>
          <p:cNvPicPr>
            <a:picLocks noChangeAspect="1"/>
          </p:cNvPicPr>
          <p:nvPr/>
        </p:nvPicPr>
        <p:blipFill>
          <a:blip r:embed="rId2"/>
          <a:stretch>
            <a:fillRect/>
          </a:stretch>
        </p:blipFill>
        <p:spPr>
          <a:xfrm>
            <a:off x="111051" y="1841411"/>
            <a:ext cx="3946599" cy="1547279"/>
          </a:xfrm>
          <a:prstGeom prst="rect">
            <a:avLst/>
          </a:prstGeom>
        </p:spPr>
      </p:pic>
      <p:pic>
        <p:nvPicPr>
          <p:cNvPr id="9" name="Picture 8">
            <a:extLst>
              <a:ext uri="{FF2B5EF4-FFF2-40B4-BE49-F238E27FC236}">
                <a16:creationId xmlns:a16="http://schemas.microsoft.com/office/drawing/2014/main" id="{4F1F5CF4-0CF0-1849-3BB8-1FCAC44D9859}"/>
              </a:ext>
            </a:extLst>
          </p:cNvPr>
          <p:cNvPicPr>
            <a:picLocks noChangeAspect="1"/>
          </p:cNvPicPr>
          <p:nvPr/>
        </p:nvPicPr>
        <p:blipFill>
          <a:blip r:embed="rId3"/>
          <a:stretch>
            <a:fillRect/>
          </a:stretch>
        </p:blipFill>
        <p:spPr>
          <a:xfrm>
            <a:off x="103149" y="518196"/>
            <a:ext cx="4327600" cy="1255393"/>
          </a:xfrm>
          <a:prstGeom prst="rect">
            <a:avLst/>
          </a:prstGeom>
        </p:spPr>
      </p:pic>
    </p:spTree>
    <p:extLst>
      <p:ext uri="{BB962C8B-B14F-4D97-AF65-F5344CB8AC3E}">
        <p14:creationId xmlns:p14="http://schemas.microsoft.com/office/powerpoint/2010/main" val="873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A269D-AB2E-54E9-F8F9-CD3A55C42D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5B0581-145F-60A8-C12E-859BC8D933D0}"/>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Now applying SVD and CNN on this Image (CNN majorly used for denoising using filters) and Image denoising also done using gaussian noise elimination</a:t>
            </a:r>
            <a:endParaRPr spc="-40" dirty="0"/>
          </a:p>
        </p:txBody>
      </p:sp>
      <p:pic>
        <p:nvPicPr>
          <p:cNvPr id="4" name="Picture 3">
            <a:extLst>
              <a:ext uri="{FF2B5EF4-FFF2-40B4-BE49-F238E27FC236}">
                <a16:creationId xmlns:a16="http://schemas.microsoft.com/office/drawing/2014/main" id="{519E8CBA-1C02-EE97-C4DB-39DAE4A5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968375"/>
            <a:ext cx="3200400" cy="1981200"/>
          </a:xfrm>
          <a:prstGeom prst="rect">
            <a:avLst/>
          </a:prstGeom>
        </p:spPr>
      </p:pic>
    </p:spTree>
    <p:extLst>
      <p:ext uri="{BB962C8B-B14F-4D97-AF65-F5344CB8AC3E}">
        <p14:creationId xmlns:p14="http://schemas.microsoft.com/office/powerpoint/2010/main" val="96628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36521-934C-2611-CB44-0DA366F33A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F1AA3B-22A2-B3CE-F001-974A9EA6DA4B}"/>
              </a:ext>
            </a:extLst>
          </p:cNvPr>
          <p:cNvSpPr txBox="1">
            <a:spLocks noGrp="1"/>
          </p:cNvSpPr>
          <p:nvPr>
            <p:ph type="title"/>
          </p:nvPr>
        </p:nvSpPr>
        <p:spPr>
          <a:xfrm>
            <a:off x="171449" y="72060"/>
            <a:ext cx="4191001" cy="228268"/>
          </a:xfrm>
          <a:prstGeom prst="rect">
            <a:avLst/>
          </a:prstGeom>
        </p:spPr>
        <p:txBody>
          <a:bodyPr vert="horz" wrap="square" lIns="0" tIns="12700" rIns="0" bIns="0" rtlCol="0">
            <a:spAutoFit/>
          </a:bodyPr>
          <a:lstStyle/>
          <a:p>
            <a:pPr marL="12700" marR="5080">
              <a:lnSpc>
                <a:spcPct val="100000"/>
              </a:lnSpc>
              <a:spcBef>
                <a:spcPts val="100"/>
              </a:spcBef>
            </a:pPr>
            <a:r>
              <a:rPr lang="en-US" spc="-40" dirty="0"/>
              <a:t>Conversion to Gray Scale -</a:t>
            </a:r>
            <a:endParaRPr spc="-40" dirty="0"/>
          </a:p>
        </p:txBody>
      </p:sp>
      <p:pic>
        <p:nvPicPr>
          <p:cNvPr id="5" name="Picture 4">
            <a:extLst>
              <a:ext uri="{FF2B5EF4-FFF2-40B4-BE49-F238E27FC236}">
                <a16:creationId xmlns:a16="http://schemas.microsoft.com/office/drawing/2014/main" id="{51FDDB79-9C08-8B86-3CE8-7D8EA4299718}"/>
              </a:ext>
            </a:extLst>
          </p:cNvPr>
          <p:cNvPicPr>
            <a:picLocks noChangeAspect="1"/>
          </p:cNvPicPr>
          <p:nvPr/>
        </p:nvPicPr>
        <p:blipFill>
          <a:blip r:embed="rId2"/>
          <a:stretch>
            <a:fillRect/>
          </a:stretch>
        </p:blipFill>
        <p:spPr>
          <a:xfrm>
            <a:off x="235591" y="587374"/>
            <a:ext cx="4138917" cy="2590801"/>
          </a:xfrm>
          <a:prstGeom prst="rect">
            <a:avLst/>
          </a:prstGeom>
        </p:spPr>
      </p:pic>
    </p:spTree>
    <p:extLst>
      <p:ext uri="{BB962C8B-B14F-4D97-AF65-F5344CB8AC3E}">
        <p14:creationId xmlns:p14="http://schemas.microsoft.com/office/powerpoint/2010/main" val="104728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878AE-23CF-9408-7C49-EB62F96726D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4DE2CD-97E9-B1C0-47D4-BA38CD5EF115}"/>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a:t>
            </a:r>
            <a:endParaRPr spc="-40" dirty="0"/>
          </a:p>
        </p:txBody>
      </p:sp>
      <p:pic>
        <p:nvPicPr>
          <p:cNvPr id="4" name="Picture 3">
            <a:extLst>
              <a:ext uri="{FF2B5EF4-FFF2-40B4-BE49-F238E27FC236}">
                <a16:creationId xmlns:a16="http://schemas.microsoft.com/office/drawing/2014/main" id="{101F6E92-6EE2-A461-5EC9-5B50C510DCA2}"/>
              </a:ext>
            </a:extLst>
          </p:cNvPr>
          <p:cNvPicPr>
            <a:picLocks noChangeAspect="1"/>
          </p:cNvPicPr>
          <p:nvPr/>
        </p:nvPicPr>
        <p:blipFill>
          <a:blip r:embed="rId2"/>
          <a:stretch>
            <a:fillRect/>
          </a:stretch>
        </p:blipFill>
        <p:spPr>
          <a:xfrm>
            <a:off x="164136" y="663575"/>
            <a:ext cx="4191000" cy="2590800"/>
          </a:xfrm>
          <a:prstGeom prst="rect">
            <a:avLst/>
          </a:prstGeom>
        </p:spPr>
      </p:pic>
    </p:spTree>
    <p:extLst>
      <p:ext uri="{BB962C8B-B14F-4D97-AF65-F5344CB8AC3E}">
        <p14:creationId xmlns:p14="http://schemas.microsoft.com/office/powerpoint/2010/main" val="323200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B506E-2585-7BCB-41BA-B89800DD62B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AD3E37-70E2-02AC-32DB-7D72307945F7}"/>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without first and Highest Singular Value</a:t>
            </a:r>
            <a:endParaRPr spc="-40" dirty="0"/>
          </a:p>
        </p:txBody>
      </p:sp>
      <p:pic>
        <p:nvPicPr>
          <p:cNvPr id="5" name="Picture 4">
            <a:extLst>
              <a:ext uri="{FF2B5EF4-FFF2-40B4-BE49-F238E27FC236}">
                <a16:creationId xmlns:a16="http://schemas.microsoft.com/office/drawing/2014/main" id="{C38B2872-2304-DB89-A7A4-F482FA45DDEE}"/>
              </a:ext>
            </a:extLst>
          </p:cNvPr>
          <p:cNvPicPr>
            <a:picLocks noChangeAspect="1"/>
          </p:cNvPicPr>
          <p:nvPr/>
        </p:nvPicPr>
        <p:blipFill>
          <a:blip r:embed="rId2"/>
          <a:stretch>
            <a:fillRect/>
          </a:stretch>
        </p:blipFill>
        <p:spPr>
          <a:xfrm>
            <a:off x="19050" y="815975"/>
            <a:ext cx="4572000" cy="2324745"/>
          </a:xfrm>
          <a:prstGeom prst="rect">
            <a:avLst/>
          </a:prstGeom>
        </p:spPr>
      </p:pic>
    </p:spTree>
    <p:extLst>
      <p:ext uri="{BB962C8B-B14F-4D97-AF65-F5344CB8AC3E}">
        <p14:creationId xmlns:p14="http://schemas.microsoft.com/office/powerpoint/2010/main" val="389714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98EC0-867B-DA04-C295-5160D86C2F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27F9A4F-25D4-696E-6E62-B20AB5408CFF}"/>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and Reconstructed with merging U,S,V.T with left U and right V vector values </a:t>
            </a:r>
            <a:endParaRPr spc="-40" dirty="0"/>
          </a:p>
        </p:txBody>
      </p:sp>
      <p:pic>
        <p:nvPicPr>
          <p:cNvPr id="4" name="Picture 3">
            <a:extLst>
              <a:ext uri="{FF2B5EF4-FFF2-40B4-BE49-F238E27FC236}">
                <a16:creationId xmlns:a16="http://schemas.microsoft.com/office/drawing/2014/main" id="{A10DBAEC-1ECE-C13B-C475-8FB4366BFC4E}"/>
              </a:ext>
            </a:extLst>
          </p:cNvPr>
          <p:cNvPicPr>
            <a:picLocks noChangeAspect="1"/>
          </p:cNvPicPr>
          <p:nvPr/>
        </p:nvPicPr>
        <p:blipFill>
          <a:blip r:embed="rId2"/>
          <a:stretch>
            <a:fillRect/>
          </a:stretch>
        </p:blipFill>
        <p:spPr>
          <a:xfrm>
            <a:off x="57150" y="892175"/>
            <a:ext cx="4495800" cy="2363352"/>
          </a:xfrm>
          <a:prstGeom prst="rect">
            <a:avLst/>
          </a:prstGeom>
        </p:spPr>
      </p:pic>
    </p:spTree>
    <p:extLst>
      <p:ext uri="{BB962C8B-B14F-4D97-AF65-F5344CB8AC3E}">
        <p14:creationId xmlns:p14="http://schemas.microsoft.com/office/powerpoint/2010/main" val="219510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6170A-F8E8-337B-F6CE-8F78D9838BD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76DA2A1-FADB-D11C-42EF-F635FDD600F9}"/>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exploring of N with step size =5 from 5 to 25</a:t>
            </a:r>
            <a:endParaRPr spc="-40" dirty="0"/>
          </a:p>
        </p:txBody>
      </p:sp>
      <p:pic>
        <p:nvPicPr>
          <p:cNvPr id="5" name="Picture 4">
            <a:extLst>
              <a:ext uri="{FF2B5EF4-FFF2-40B4-BE49-F238E27FC236}">
                <a16:creationId xmlns:a16="http://schemas.microsoft.com/office/drawing/2014/main" id="{C3C90491-BAEE-5201-3931-9C51C739E607}"/>
              </a:ext>
            </a:extLst>
          </p:cNvPr>
          <p:cNvPicPr>
            <a:picLocks noChangeAspect="1"/>
          </p:cNvPicPr>
          <p:nvPr/>
        </p:nvPicPr>
        <p:blipFill>
          <a:blip r:embed="rId2"/>
          <a:stretch>
            <a:fillRect/>
          </a:stretch>
        </p:blipFill>
        <p:spPr>
          <a:xfrm>
            <a:off x="94917" y="1120775"/>
            <a:ext cx="4420266" cy="1828800"/>
          </a:xfrm>
          <a:prstGeom prst="rect">
            <a:avLst/>
          </a:prstGeom>
        </p:spPr>
      </p:pic>
    </p:spTree>
    <p:extLst>
      <p:ext uri="{BB962C8B-B14F-4D97-AF65-F5344CB8AC3E}">
        <p14:creationId xmlns:p14="http://schemas.microsoft.com/office/powerpoint/2010/main" val="3780916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C786-51E5-5427-9E1E-39F3E41A2A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409AF7-F969-C863-CA05-DDDB5BC4C416}"/>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exploring of N and optional value fits with N=56 top singular vectors</a:t>
            </a:r>
            <a:endParaRPr spc="-40" dirty="0"/>
          </a:p>
        </p:txBody>
      </p:sp>
      <p:pic>
        <p:nvPicPr>
          <p:cNvPr id="4" name="Picture 3">
            <a:extLst>
              <a:ext uri="{FF2B5EF4-FFF2-40B4-BE49-F238E27FC236}">
                <a16:creationId xmlns:a16="http://schemas.microsoft.com/office/drawing/2014/main" id="{4C0BCB4C-0267-5A19-0872-A6DF4E8082EE}"/>
              </a:ext>
            </a:extLst>
          </p:cNvPr>
          <p:cNvPicPr>
            <a:picLocks noChangeAspect="1"/>
          </p:cNvPicPr>
          <p:nvPr/>
        </p:nvPicPr>
        <p:blipFill>
          <a:blip r:embed="rId2"/>
          <a:stretch>
            <a:fillRect/>
          </a:stretch>
        </p:blipFill>
        <p:spPr>
          <a:xfrm>
            <a:off x="147885" y="731215"/>
            <a:ext cx="4290766" cy="2644775"/>
          </a:xfrm>
          <a:prstGeom prst="rect">
            <a:avLst/>
          </a:prstGeom>
        </p:spPr>
      </p:pic>
    </p:spTree>
    <p:extLst>
      <p:ext uri="{BB962C8B-B14F-4D97-AF65-F5344CB8AC3E}">
        <p14:creationId xmlns:p14="http://schemas.microsoft.com/office/powerpoint/2010/main" val="494980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3352751" cy="604164"/>
          </a:xfrm>
        </p:spPr>
        <p:txBody>
          <a:bodyPr/>
          <a:lstStyle/>
          <a:p>
            <a:r>
              <a:rPr dirty="0"/>
              <a:t>Introduction to Image Processing</a:t>
            </a:r>
          </a:p>
        </p:txBody>
      </p:sp>
      <p:sp>
        <p:nvSpPr>
          <p:cNvPr id="3" name="Text Placeholder 2"/>
          <p:cNvSpPr>
            <a:spLocks noGrp="1"/>
          </p:cNvSpPr>
          <p:nvPr>
            <p:ph type="body" idx="1"/>
          </p:nvPr>
        </p:nvSpPr>
        <p:spPr>
          <a:xfrm>
            <a:off x="125844" y="511175"/>
            <a:ext cx="4254500" cy="1524000"/>
          </a:xfrm>
        </p:spPr>
        <p:txBody>
          <a:bodyPr/>
          <a:lstStyle/>
          <a:p>
            <a:endParaRPr sz="1000" dirty="0"/>
          </a:p>
          <a:p>
            <a:pPr>
              <a:spcAft>
                <a:spcPts val="1000"/>
              </a:spcAft>
              <a:defRPr sz="2000"/>
            </a:pPr>
            <a:r>
              <a:rPr sz="1000" dirty="0"/>
              <a:t>Image processing is essential in modern computing for tasks like enhancement, recognition, and compression.</a:t>
            </a:r>
          </a:p>
          <a:p>
            <a:pPr>
              <a:spcAft>
                <a:spcPts val="1000"/>
              </a:spcAft>
              <a:defRPr sz="2000"/>
            </a:pPr>
            <a:r>
              <a:rPr sz="1000" dirty="0"/>
              <a:t>It allows extraction of meaningful information from digital images using mathematical models and algorithms.</a:t>
            </a:r>
          </a:p>
          <a:p>
            <a:pPr>
              <a:spcAft>
                <a:spcPts val="1000"/>
              </a:spcAft>
              <a:defRPr sz="2000"/>
            </a:pPr>
            <a:r>
              <a:rPr sz="1000" dirty="0"/>
              <a:t>Applications: medical imaging, satellite data analysis, autonomous vehicles, and computer vision systems.</a:t>
            </a:r>
          </a:p>
        </p:txBody>
      </p:sp>
      <p:pic>
        <p:nvPicPr>
          <p:cNvPr id="5" name="Picture 4">
            <a:extLst>
              <a:ext uri="{FF2B5EF4-FFF2-40B4-BE49-F238E27FC236}">
                <a16:creationId xmlns:a16="http://schemas.microsoft.com/office/drawing/2014/main" id="{F4F4E68D-1B11-1543-7032-D879F996B736}"/>
              </a:ext>
            </a:extLst>
          </p:cNvPr>
          <p:cNvPicPr>
            <a:picLocks noChangeAspect="1"/>
          </p:cNvPicPr>
          <p:nvPr/>
        </p:nvPicPr>
        <p:blipFill>
          <a:blip r:embed="rId2"/>
          <a:stretch>
            <a:fillRect/>
          </a:stretch>
        </p:blipFill>
        <p:spPr>
          <a:xfrm>
            <a:off x="75104" y="1970519"/>
            <a:ext cx="2100569" cy="1406428"/>
          </a:xfrm>
          <a:prstGeom prst="rect">
            <a:avLst/>
          </a:prstGeom>
        </p:spPr>
      </p:pic>
      <p:pic>
        <p:nvPicPr>
          <p:cNvPr id="7" name="Picture 6">
            <a:extLst>
              <a:ext uri="{FF2B5EF4-FFF2-40B4-BE49-F238E27FC236}">
                <a16:creationId xmlns:a16="http://schemas.microsoft.com/office/drawing/2014/main" id="{99A3BDFB-F061-45A2-CD9E-EF78CCF43892}"/>
              </a:ext>
            </a:extLst>
          </p:cNvPr>
          <p:cNvPicPr>
            <a:picLocks noChangeAspect="1"/>
          </p:cNvPicPr>
          <p:nvPr/>
        </p:nvPicPr>
        <p:blipFill>
          <a:blip r:embed="rId3"/>
          <a:stretch>
            <a:fillRect/>
          </a:stretch>
        </p:blipFill>
        <p:spPr>
          <a:xfrm>
            <a:off x="2434430" y="1952730"/>
            <a:ext cx="1963036" cy="14242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3C5D1-FB51-C619-E8F4-6E15E119281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585F18F-ED89-A3AE-DF51-8E77189426E9}"/>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split after optimal N into Red ,Green ,Blue Channels with 200 pixel size </a:t>
            </a:r>
            <a:endParaRPr spc="-40" dirty="0"/>
          </a:p>
        </p:txBody>
      </p:sp>
      <p:pic>
        <p:nvPicPr>
          <p:cNvPr id="5" name="Picture 4">
            <a:extLst>
              <a:ext uri="{FF2B5EF4-FFF2-40B4-BE49-F238E27FC236}">
                <a16:creationId xmlns:a16="http://schemas.microsoft.com/office/drawing/2014/main" id="{E856F26C-5EE6-1137-187F-A06FD80F724F}"/>
              </a:ext>
            </a:extLst>
          </p:cNvPr>
          <p:cNvPicPr>
            <a:picLocks noChangeAspect="1"/>
          </p:cNvPicPr>
          <p:nvPr/>
        </p:nvPicPr>
        <p:blipFill>
          <a:blip r:embed="rId2"/>
          <a:stretch>
            <a:fillRect/>
          </a:stretch>
        </p:blipFill>
        <p:spPr>
          <a:xfrm>
            <a:off x="95250" y="820527"/>
            <a:ext cx="4343401" cy="2568163"/>
          </a:xfrm>
          <a:prstGeom prst="rect">
            <a:avLst/>
          </a:prstGeom>
        </p:spPr>
      </p:pic>
    </p:spTree>
    <p:extLst>
      <p:ext uri="{BB962C8B-B14F-4D97-AF65-F5344CB8AC3E}">
        <p14:creationId xmlns:p14="http://schemas.microsoft.com/office/powerpoint/2010/main" val="2295712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2CD34-8340-4E41-51C9-AA441304D9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089E3C-A7D8-D3BE-5080-037F3674C29B}"/>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split after N=50 or 56 same thing and now the code to regenerate the image </a:t>
            </a:r>
            <a:endParaRPr spc="-40" dirty="0"/>
          </a:p>
        </p:txBody>
      </p:sp>
      <p:pic>
        <p:nvPicPr>
          <p:cNvPr id="4" name="Picture 3">
            <a:extLst>
              <a:ext uri="{FF2B5EF4-FFF2-40B4-BE49-F238E27FC236}">
                <a16:creationId xmlns:a16="http://schemas.microsoft.com/office/drawing/2014/main" id="{2BD8C22D-F48D-B018-E252-250A33C01822}"/>
              </a:ext>
            </a:extLst>
          </p:cNvPr>
          <p:cNvPicPr>
            <a:picLocks noChangeAspect="1"/>
          </p:cNvPicPr>
          <p:nvPr/>
        </p:nvPicPr>
        <p:blipFill>
          <a:blip r:embed="rId2"/>
          <a:stretch>
            <a:fillRect/>
          </a:stretch>
        </p:blipFill>
        <p:spPr>
          <a:xfrm>
            <a:off x="95250" y="993581"/>
            <a:ext cx="4419600" cy="1955993"/>
          </a:xfrm>
          <a:prstGeom prst="rect">
            <a:avLst/>
          </a:prstGeom>
        </p:spPr>
      </p:pic>
    </p:spTree>
    <p:extLst>
      <p:ext uri="{BB962C8B-B14F-4D97-AF65-F5344CB8AC3E}">
        <p14:creationId xmlns:p14="http://schemas.microsoft.com/office/powerpoint/2010/main" val="2558377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23AEF-7BFA-4F52-BF9D-0125D1F5A81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5E6698-2E3F-01B1-4E36-26A255727B6B}"/>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with Reconstructed Image output  with {R ,G, B} links </a:t>
            </a:r>
            <a:endParaRPr spc="-40" dirty="0"/>
          </a:p>
        </p:txBody>
      </p:sp>
      <p:pic>
        <p:nvPicPr>
          <p:cNvPr id="5" name="Picture 4">
            <a:extLst>
              <a:ext uri="{FF2B5EF4-FFF2-40B4-BE49-F238E27FC236}">
                <a16:creationId xmlns:a16="http://schemas.microsoft.com/office/drawing/2014/main" id="{F466B04B-6958-1CA1-7BE6-EE6E5152F95C}"/>
              </a:ext>
            </a:extLst>
          </p:cNvPr>
          <p:cNvPicPr>
            <a:picLocks noChangeAspect="1"/>
          </p:cNvPicPr>
          <p:nvPr/>
        </p:nvPicPr>
        <p:blipFill>
          <a:blip r:embed="rId2"/>
          <a:stretch>
            <a:fillRect/>
          </a:stretch>
        </p:blipFill>
        <p:spPr>
          <a:xfrm>
            <a:off x="476250" y="892174"/>
            <a:ext cx="3886200" cy="2286001"/>
          </a:xfrm>
          <a:prstGeom prst="rect">
            <a:avLst/>
          </a:prstGeom>
        </p:spPr>
      </p:pic>
    </p:spTree>
    <p:extLst>
      <p:ext uri="{BB962C8B-B14F-4D97-AF65-F5344CB8AC3E}">
        <p14:creationId xmlns:p14="http://schemas.microsoft.com/office/powerpoint/2010/main" val="154073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6F0F-E8EE-E3FE-011A-9D8F07E7E2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C4B8D1-E7F9-E750-24D4-AF83643EA4E1}"/>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with SVD singular value plots and log scale plot</a:t>
            </a:r>
          </a:p>
        </p:txBody>
      </p:sp>
      <p:pic>
        <p:nvPicPr>
          <p:cNvPr id="4" name="Picture 3">
            <a:extLst>
              <a:ext uri="{FF2B5EF4-FFF2-40B4-BE49-F238E27FC236}">
                <a16:creationId xmlns:a16="http://schemas.microsoft.com/office/drawing/2014/main" id="{113FA54B-10B7-8710-232D-9C1DB21D991E}"/>
              </a:ext>
            </a:extLst>
          </p:cNvPr>
          <p:cNvPicPr>
            <a:picLocks noChangeAspect="1"/>
          </p:cNvPicPr>
          <p:nvPr/>
        </p:nvPicPr>
        <p:blipFill>
          <a:blip r:embed="rId2"/>
          <a:stretch>
            <a:fillRect/>
          </a:stretch>
        </p:blipFill>
        <p:spPr>
          <a:xfrm>
            <a:off x="171449" y="815974"/>
            <a:ext cx="4191001" cy="2514601"/>
          </a:xfrm>
          <a:prstGeom prst="rect">
            <a:avLst/>
          </a:prstGeom>
        </p:spPr>
      </p:pic>
    </p:spTree>
    <p:extLst>
      <p:ext uri="{BB962C8B-B14F-4D97-AF65-F5344CB8AC3E}">
        <p14:creationId xmlns:p14="http://schemas.microsoft.com/office/powerpoint/2010/main" val="3481668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28A4-5839-DA57-A01A-82102695230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361112-5C3C-190B-AC23-82A6F60CA37C}"/>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Anomalies</a:t>
            </a:r>
            <a:br>
              <a:rPr lang="en-US" spc="-40" dirty="0"/>
            </a:br>
            <a:endParaRPr lang="en-US" spc="-40" dirty="0"/>
          </a:p>
        </p:txBody>
      </p:sp>
      <p:sp>
        <p:nvSpPr>
          <p:cNvPr id="5" name="TextBox 4">
            <a:extLst>
              <a:ext uri="{FF2B5EF4-FFF2-40B4-BE49-F238E27FC236}">
                <a16:creationId xmlns:a16="http://schemas.microsoft.com/office/drawing/2014/main" id="{1C39057F-DB30-4C2E-D2E9-71E2AB72F93B}"/>
              </a:ext>
            </a:extLst>
          </p:cNvPr>
          <p:cNvSpPr txBox="1"/>
          <p:nvPr/>
        </p:nvSpPr>
        <p:spPr>
          <a:xfrm>
            <a:off x="247650" y="587375"/>
            <a:ext cx="4114800" cy="2516073"/>
          </a:xfrm>
          <a:prstGeom prst="rect">
            <a:avLst/>
          </a:prstGeom>
          <a:noFill/>
        </p:spPr>
        <p:txBody>
          <a:bodyPr wrap="square">
            <a:spAutoFit/>
          </a:bodyPr>
          <a:lstStyle/>
          <a:p>
            <a:r>
              <a:rPr lang="en-US" sz="1050" dirty="0"/>
              <a:t>1)</a:t>
            </a:r>
          </a:p>
          <a:p>
            <a:r>
              <a:rPr lang="en-US" sz="1050" dirty="0"/>
              <a:t>Computational intensity due to matrix multiplications involved in reconstruction of image ,for finding U and V .</a:t>
            </a:r>
          </a:p>
          <a:p>
            <a:endParaRPr lang="en-US" sz="1050" dirty="0"/>
          </a:p>
          <a:p>
            <a:r>
              <a:rPr lang="en-US" sz="1050" dirty="0"/>
              <a:t>2)</a:t>
            </a:r>
          </a:p>
          <a:p>
            <a:r>
              <a:rPr lang="en-US" sz="1050" dirty="0"/>
              <a:t>If there is discrete image containing noise then it must be very difficult to detect the image as the difference in the magnitudes will be greater than those in noiseless image hence those were easily reduced to zero what now required in the summation here the magnitude is high due to intensity of the image Then by applying SVD could lead to generate noisy components in  images and generate errors in the reconstructed image.</a:t>
            </a:r>
          </a:p>
          <a:p>
            <a:endParaRPr lang="en-US" sz="1050" dirty="0"/>
          </a:p>
          <a:p>
            <a:endParaRPr lang="en-US" sz="1050" dirty="0"/>
          </a:p>
          <a:p>
            <a:endParaRPr lang="en-IN" sz="1050" dirty="0"/>
          </a:p>
        </p:txBody>
      </p:sp>
    </p:spTree>
    <p:extLst>
      <p:ext uri="{BB962C8B-B14F-4D97-AF65-F5344CB8AC3E}">
        <p14:creationId xmlns:p14="http://schemas.microsoft.com/office/powerpoint/2010/main" val="4096204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F70CC-98D7-0482-67BA-A51B18CE2B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5146DC-A3AC-17FA-8A6E-5EE46709D857}"/>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to tackle anomalies-</a:t>
            </a:r>
            <a:br>
              <a:rPr lang="en-US" spc="-40" dirty="0"/>
            </a:br>
            <a:endParaRPr lang="en-US" spc="-40" dirty="0"/>
          </a:p>
        </p:txBody>
      </p:sp>
      <p:sp>
        <p:nvSpPr>
          <p:cNvPr id="5" name="TextBox 4">
            <a:extLst>
              <a:ext uri="{FF2B5EF4-FFF2-40B4-BE49-F238E27FC236}">
                <a16:creationId xmlns:a16="http://schemas.microsoft.com/office/drawing/2014/main" id="{13ABB02C-8E8F-8F0A-941B-AA71E186547A}"/>
              </a:ext>
            </a:extLst>
          </p:cNvPr>
          <p:cNvSpPr txBox="1"/>
          <p:nvPr/>
        </p:nvSpPr>
        <p:spPr>
          <a:xfrm>
            <a:off x="247650" y="587375"/>
            <a:ext cx="4114800" cy="1546577"/>
          </a:xfrm>
          <a:prstGeom prst="rect">
            <a:avLst/>
          </a:prstGeom>
          <a:noFill/>
        </p:spPr>
        <p:txBody>
          <a:bodyPr wrap="square">
            <a:spAutoFit/>
          </a:bodyPr>
          <a:lstStyle/>
          <a:p>
            <a:r>
              <a:rPr lang="en-US" sz="1050" dirty="0"/>
              <a:t>1)</a:t>
            </a:r>
          </a:p>
          <a:p>
            <a:r>
              <a:rPr lang="en-US" sz="1050" dirty="0"/>
              <a:t>Image Denoising using Salt and Pepper Denoising filter (Gaussian) with dimension=3</a:t>
            </a:r>
          </a:p>
          <a:p>
            <a:r>
              <a:rPr lang="en-US" sz="1050" dirty="0"/>
              <a:t>	</a:t>
            </a:r>
          </a:p>
          <a:p>
            <a:r>
              <a:rPr lang="en-US" sz="1050" dirty="0"/>
              <a:t>2)</a:t>
            </a:r>
          </a:p>
          <a:p>
            <a:r>
              <a:rPr lang="en-US" sz="1050" dirty="0"/>
              <a:t>Convolutional Neural Networks (CNN) using denoised filters</a:t>
            </a:r>
          </a:p>
          <a:p>
            <a:r>
              <a:rPr lang="en-US" sz="1050" dirty="0"/>
              <a:t>learn noise patterns and restore high-quality images. </a:t>
            </a:r>
          </a:p>
          <a:p>
            <a:endParaRPr lang="en-US" sz="1050" dirty="0"/>
          </a:p>
          <a:p>
            <a:endParaRPr lang="en-IN" sz="1050" dirty="0"/>
          </a:p>
        </p:txBody>
      </p:sp>
    </p:spTree>
    <p:extLst>
      <p:ext uri="{BB962C8B-B14F-4D97-AF65-F5344CB8AC3E}">
        <p14:creationId xmlns:p14="http://schemas.microsoft.com/office/powerpoint/2010/main" val="190347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80" dirty="0"/>
              <a:t>Image</a:t>
            </a:r>
            <a:r>
              <a:rPr spc="-85" dirty="0"/>
              <a:t> </a:t>
            </a:r>
            <a:r>
              <a:rPr spc="-35" dirty="0"/>
              <a:t>Denoising</a:t>
            </a:r>
          </a:p>
        </p:txBody>
      </p:sp>
      <p:sp>
        <p:nvSpPr>
          <p:cNvPr id="3" name="object 3"/>
          <p:cNvSpPr txBox="1"/>
          <p:nvPr/>
        </p:nvSpPr>
        <p:spPr>
          <a:xfrm>
            <a:off x="445538" y="663575"/>
            <a:ext cx="3707765" cy="889635"/>
          </a:xfrm>
          <a:prstGeom prst="rect">
            <a:avLst/>
          </a:prstGeom>
        </p:spPr>
        <p:txBody>
          <a:bodyPr vert="horz" wrap="square" lIns="0" tIns="8255" rIns="0" bIns="0" rtlCol="0">
            <a:spAutoFit/>
          </a:bodyPr>
          <a:lstStyle/>
          <a:p>
            <a:pPr marL="12700" marR="106680">
              <a:lnSpc>
                <a:spcPct val="102600"/>
              </a:lnSpc>
              <a:spcBef>
                <a:spcPts val="65"/>
              </a:spcBef>
            </a:pPr>
            <a:r>
              <a:rPr sz="1100" spc="-40" dirty="0">
                <a:latin typeface="Arial MT"/>
                <a:cs typeface="Arial MT"/>
              </a:rPr>
              <a:t>Retaining</a:t>
            </a:r>
            <a:r>
              <a:rPr sz="1100" spc="-45" dirty="0">
                <a:latin typeface="Arial MT"/>
                <a:cs typeface="Arial MT"/>
              </a:rPr>
              <a:t> </a:t>
            </a:r>
            <a:r>
              <a:rPr sz="1100" dirty="0">
                <a:latin typeface="Arial MT"/>
                <a:cs typeface="Arial MT"/>
              </a:rPr>
              <a:t>a</a:t>
            </a:r>
            <a:r>
              <a:rPr sz="1100" spc="-20" dirty="0">
                <a:latin typeface="Arial MT"/>
                <a:cs typeface="Arial MT"/>
              </a:rPr>
              <a:t> </a:t>
            </a:r>
            <a:r>
              <a:rPr sz="1100" spc="-65" dirty="0">
                <a:latin typeface="Arial MT"/>
                <a:cs typeface="Arial MT"/>
              </a:rPr>
              <a:t>low-</a:t>
            </a:r>
            <a:r>
              <a:rPr sz="1100" spc="-25" dirty="0">
                <a:latin typeface="Arial MT"/>
                <a:cs typeface="Arial MT"/>
              </a:rPr>
              <a:t>rank</a:t>
            </a:r>
            <a:r>
              <a:rPr sz="1100" spc="-50" dirty="0">
                <a:latin typeface="Arial MT"/>
                <a:cs typeface="Arial MT"/>
              </a:rPr>
              <a:t> </a:t>
            </a:r>
            <a:r>
              <a:rPr sz="1100" spc="-60" dirty="0">
                <a:latin typeface="Arial MT"/>
                <a:cs typeface="Arial MT"/>
              </a:rPr>
              <a:t>approximation</a:t>
            </a:r>
            <a:r>
              <a:rPr sz="1100" spc="-65" dirty="0">
                <a:latin typeface="Arial MT"/>
                <a:cs typeface="Arial MT"/>
              </a:rPr>
              <a:t> </a:t>
            </a:r>
            <a:r>
              <a:rPr sz="1100" dirty="0">
                <a:latin typeface="Arial MT"/>
                <a:cs typeface="Arial MT"/>
              </a:rPr>
              <a:t>of</a:t>
            </a:r>
            <a:r>
              <a:rPr sz="1100" spc="-25" dirty="0">
                <a:latin typeface="Arial MT"/>
                <a:cs typeface="Arial MT"/>
              </a:rPr>
              <a:t> </a:t>
            </a:r>
            <a:r>
              <a:rPr sz="1100" dirty="0">
                <a:latin typeface="Arial MT"/>
                <a:cs typeface="Arial MT"/>
              </a:rPr>
              <a:t>an</a:t>
            </a:r>
            <a:r>
              <a:rPr sz="1100" spc="-5" dirty="0">
                <a:latin typeface="Arial MT"/>
                <a:cs typeface="Arial MT"/>
              </a:rPr>
              <a:t> </a:t>
            </a:r>
            <a:r>
              <a:rPr sz="1100" spc="-50" dirty="0">
                <a:latin typeface="Arial MT"/>
                <a:cs typeface="Arial MT"/>
              </a:rPr>
              <a:t>image</a:t>
            </a:r>
            <a:r>
              <a:rPr sz="1100" spc="-65" dirty="0">
                <a:latin typeface="Arial MT"/>
                <a:cs typeface="Arial MT"/>
              </a:rPr>
              <a:t> </a:t>
            </a:r>
            <a:r>
              <a:rPr sz="1100" spc="-25" dirty="0">
                <a:latin typeface="Arial MT"/>
                <a:cs typeface="Arial MT"/>
              </a:rPr>
              <a:t>can</a:t>
            </a:r>
            <a:r>
              <a:rPr sz="1100" spc="-40" dirty="0">
                <a:latin typeface="Arial MT"/>
                <a:cs typeface="Arial MT"/>
              </a:rPr>
              <a:t> </a:t>
            </a:r>
            <a:r>
              <a:rPr sz="1100" spc="-35" dirty="0">
                <a:latin typeface="Arial MT"/>
                <a:cs typeface="Arial MT"/>
              </a:rPr>
              <a:t>also</a:t>
            </a:r>
            <a:r>
              <a:rPr sz="1100" spc="-40" dirty="0">
                <a:latin typeface="Arial MT"/>
                <a:cs typeface="Arial MT"/>
              </a:rPr>
              <a:t> </a:t>
            </a:r>
            <a:r>
              <a:rPr sz="1100" spc="-10" dirty="0">
                <a:latin typeface="Arial MT"/>
                <a:cs typeface="Arial MT"/>
              </a:rPr>
              <a:t>be</a:t>
            </a:r>
            <a:r>
              <a:rPr sz="1100" spc="-25" dirty="0">
                <a:latin typeface="Arial MT"/>
                <a:cs typeface="Arial MT"/>
              </a:rPr>
              <a:t> </a:t>
            </a:r>
            <a:r>
              <a:rPr sz="1100" spc="-50" dirty="0">
                <a:latin typeface="Arial MT"/>
                <a:cs typeface="Arial MT"/>
              </a:rPr>
              <a:t>a technique</a:t>
            </a:r>
            <a:r>
              <a:rPr sz="1100" spc="-40" dirty="0">
                <a:latin typeface="Arial MT"/>
                <a:cs typeface="Arial MT"/>
              </a:rPr>
              <a:t> </a:t>
            </a:r>
            <a:r>
              <a:rPr sz="1100" spc="-20" dirty="0">
                <a:latin typeface="Arial MT"/>
                <a:cs typeface="Arial MT"/>
              </a:rPr>
              <a:t>for</a:t>
            </a:r>
            <a:r>
              <a:rPr sz="1100" spc="-35" dirty="0">
                <a:latin typeface="Arial MT"/>
                <a:cs typeface="Arial MT"/>
              </a:rPr>
              <a:t> </a:t>
            </a:r>
            <a:r>
              <a:rPr sz="1100" spc="-10" dirty="0">
                <a:solidFill>
                  <a:srgbClr val="0000FF"/>
                </a:solidFill>
                <a:latin typeface="Arial MT"/>
                <a:cs typeface="Arial MT"/>
              </a:rPr>
              <a:t>denoising</a:t>
            </a:r>
            <a:r>
              <a:rPr sz="1100" spc="-10" dirty="0">
                <a:latin typeface="Arial MT"/>
                <a:cs typeface="Arial MT"/>
              </a:rPr>
              <a:t>.</a:t>
            </a:r>
            <a:endParaRPr sz="1100">
              <a:latin typeface="Arial MT"/>
              <a:cs typeface="Arial MT"/>
            </a:endParaRPr>
          </a:p>
          <a:p>
            <a:pPr>
              <a:lnSpc>
                <a:spcPct val="100000"/>
              </a:lnSpc>
              <a:spcBef>
                <a:spcPts val="155"/>
              </a:spcBef>
            </a:pPr>
            <a:endParaRPr sz="1100">
              <a:latin typeface="Arial MT"/>
              <a:cs typeface="Arial MT"/>
            </a:endParaRPr>
          </a:p>
          <a:p>
            <a:pPr marL="12700" marR="5080">
              <a:lnSpc>
                <a:spcPct val="102600"/>
              </a:lnSpc>
            </a:pPr>
            <a:r>
              <a:rPr sz="1100" spc="-45" dirty="0">
                <a:latin typeface="Arial MT"/>
                <a:cs typeface="Arial MT"/>
              </a:rPr>
              <a:t>Consider</a:t>
            </a:r>
            <a:r>
              <a:rPr sz="1100" spc="-65" dirty="0">
                <a:latin typeface="Arial MT"/>
                <a:cs typeface="Arial MT"/>
              </a:rPr>
              <a:t> </a:t>
            </a:r>
            <a:r>
              <a:rPr sz="1100" spc="-10" dirty="0">
                <a:latin typeface="Arial MT"/>
                <a:cs typeface="Arial MT"/>
              </a:rPr>
              <a:t>the</a:t>
            </a:r>
            <a:r>
              <a:rPr sz="1100" spc="-35" dirty="0">
                <a:latin typeface="Arial MT"/>
                <a:cs typeface="Arial MT"/>
              </a:rPr>
              <a:t> </a:t>
            </a:r>
            <a:r>
              <a:rPr sz="1100" spc="-20" dirty="0">
                <a:latin typeface="Arial MT"/>
                <a:cs typeface="Arial MT"/>
              </a:rPr>
              <a:t>set</a:t>
            </a:r>
            <a:r>
              <a:rPr sz="1100" spc="-60" dirty="0">
                <a:latin typeface="Arial MT"/>
                <a:cs typeface="Arial MT"/>
              </a:rPr>
              <a:t> </a:t>
            </a:r>
            <a:r>
              <a:rPr sz="1100" dirty="0">
                <a:latin typeface="Arial MT"/>
                <a:cs typeface="Arial MT"/>
              </a:rPr>
              <a:t>of</a:t>
            </a:r>
            <a:r>
              <a:rPr sz="1100" spc="-40" dirty="0">
                <a:latin typeface="Arial MT"/>
                <a:cs typeface="Arial MT"/>
              </a:rPr>
              <a:t> </a:t>
            </a:r>
            <a:r>
              <a:rPr sz="1100" i="1" dirty="0">
                <a:latin typeface="Arial"/>
                <a:cs typeface="Arial"/>
              </a:rPr>
              <a:t>N</a:t>
            </a:r>
            <a:r>
              <a:rPr sz="1100" i="1" spc="50" dirty="0">
                <a:latin typeface="Arial"/>
                <a:cs typeface="Arial"/>
              </a:rPr>
              <a:t> </a:t>
            </a:r>
            <a:r>
              <a:rPr sz="1100" dirty="0">
                <a:latin typeface="Arial MT"/>
                <a:cs typeface="Arial MT"/>
              </a:rPr>
              <a:t>=</a:t>
            </a:r>
            <a:r>
              <a:rPr sz="1100" spc="-85" dirty="0">
                <a:latin typeface="Arial MT"/>
                <a:cs typeface="Arial MT"/>
              </a:rPr>
              <a:t> </a:t>
            </a:r>
            <a:r>
              <a:rPr sz="1100" spc="-20" dirty="0">
                <a:latin typeface="Arial MT"/>
                <a:cs typeface="Arial MT"/>
              </a:rPr>
              <a:t>22</a:t>
            </a:r>
            <a:r>
              <a:rPr sz="1100" spc="-50" dirty="0">
                <a:latin typeface="Arial MT"/>
                <a:cs typeface="Arial MT"/>
              </a:rPr>
              <a:t> </a:t>
            </a:r>
            <a:r>
              <a:rPr sz="1100" spc="-35" dirty="0">
                <a:latin typeface="Arial MT"/>
                <a:cs typeface="Arial MT"/>
              </a:rPr>
              <a:t>stamps</a:t>
            </a:r>
            <a:r>
              <a:rPr sz="1100" spc="-70" dirty="0">
                <a:latin typeface="Arial MT"/>
                <a:cs typeface="Arial MT"/>
              </a:rPr>
              <a:t> </a:t>
            </a:r>
            <a:r>
              <a:rPr sz="1100" spc="-45" dirty="0">
                <a:latin typeface="Arial MT"/>
                <a:cs typeface="Arial MT"/>
              </a:rPr>
              <a:t>below,</a:t>
            </a:r>
            <a:r>
              <a:rPr sz="1100" spc="-65" dirty="0">
                <a:latin typeface="Arial MT"/>
                <a:cs typeface="Arial MT"/>
              </a:rPr>
              <a:t> </a:t>
            </a:r>
            <a:r>
              <a:rPr sz="1100" spc="-35" dirty="0">
                <a:latin typeface="Arial MT"/>
                <a:cs typeface="Arial MT"/>
              </a:rPr>
              <a:t>which</a:t>
            </a:r>
            <a:r>
              <a:rPr sz="1100" spc="-40" dirty="0">
                <a:latin typeface="Arial MT"/>
                <a:cs typeface="Arial MT"/>
              </a:rPr>
              <a:t> </a:t>
            </a:r>
            <a:r>
              <a:rPr sz="1100" dirty="0">
                <a:latin typeface="Arial MT"/>
                <a:cs typeface="Arial MT"/>
              </a:rPr>
              <a:t>all</a:t>
            </a:r>
            <a:r>
              <a:rPr sz="1100" spc="-10" dirty="0">
                <a:latin typeface="Arial MT"/>
                <a:cs typeface="Arial MT"/>
              </a:rPr>
              <a:t> </a:t>
            </a:r>
            <a:r>
              <a:rPr sz="1100" spc="-60" dirty="0">
                <a:latin typeface="Arial MT"/>
                <a:cs typeface="Arial MT"/>
              </a:rPr>
              <a:t>have</a:t>
            </a:r>
            <a:r>
              <a:rPr sz="1100" spc="-85" dirty="0">
                <a:latin typeface="Arial MT"/>
                <a:cs typeface="Arial MT"/>
              </a:rPr>
              <a:t> </a:t>
            </a:r>
            <a:r>
              <a:rPr sz="1100" spc="-10" dirty="0">
                <a:latin typeface="Arial MT"/>
                <a:cs typeface="Arial MT"/>
              </a:rPr>
              <a:t>similar </a:t>
            </a:r>
            <a:r>
              <a:rPr sz="1100" spc="-40" dirty="0">
                <a:latin typeface="Arial MT"/>
                <a:cs typeface="Arial MT"/>
              </a:rPr>
              <a:t>features,</a:t>
            </a:r>
            <a:r>
              <a:rPr sz="1100" spc="-100" dirty="0">
                <a:latin typeface="Arial MT"/>
                <a:cs typeface="Arial MT"/>
              </a:rPr>
              <a:t> </a:t>
            </a:r>
            <a:r>
              <a:rPr sz="1100" dirty="0">
                <a:latin typeface="Arial MT"/>
                <a:cs typeface="Arial MT"/>
              </a:rPr>
              <a:t>but</a:t>
            </a:r>
            <a:r>
              <a:rPr sz="1100" spc="-30" dirty="0">
                <a:latin typeface="Arial MT"/>
                <a:cs typeface="Arial MT"/>
              </a:rPr>
              <a:t> </a:t>
            </a:r>
            <a:r>
              <a:rPr sz="1100" spc="-50" dirty="0">
                <a:latin typeface="Arial MT"/>
                <a:cs typeface="Arial MT"/>
              </a:rPr>
              <a:t>are</a:t>
            </a:r>
            <a:r>
              <a:rPr sz="1100" spc="-85" dirty="0">
                <a:latin typeface="Arial MT"/>
                <a:cs typeface="Arial MT"/>
              </a:rPr>
              <a:t> </a:t>
            </a:r>
            <a:r>
              <a:rPr sz="1100" spc="-55" dirty="0">
                <a:latin typeface="Arial MT"/>
                <a:cs typeface="Arial MT"/>
              </a:rPr>
              <a:t>obscured</a:t>
            </a:r>
            <a:r>
              <a:rPr sz="1100" spc="-65" dirty="0">
                <a:latin typeface="Arial MT"/>
                <a:cs typeface="Arial MT"/>
              </a:rPr>
              <a:t> </a:t>
            </a:r>
            <a:r>
              <a:rPr sz="1100" spc="-30" dirty="0">
                <a:latin typeface="Arial MT"/>
                <a:cs typeface="Arial MT"/>
              </a:rPr>
              <a:t>by</a:t>
            </a:r>
            <a:r>
              <a:rPr sz="1100" spc="-50" dirty="0">
                <a:latin typeface="Arial MT"/>
                <a:cs typeface="Arial MT"/>
              </a:rPr>
              <a:t> </a:t>
            </a:r>
            <a:r>
              <a:rPr sz="1100" spc="-40" dirty="0">
                <a:latin typeface="Arial MT"/>
                <a:cs typeface="Arial MT"/>
              </a:rPr>
              <a:t>different</a:t>
            </a:r>
            <a:r>
              <a:rPr sz="1100" spc="-95" dirty="0">
                <a:latin typeface="Arial MT"/>
                <a:cs typeface="Arial MT"/>
              </a:rPr>
              <a:t> </a:t>
            </a:r>
            <a:r>
              <a:rPr sz="1100" spc="-25" dirty="0">
                <a:latin typeface="Arial MT"/>
                <a:cs typeface="Arial MT"/>
              </a:rPr>
              <a:t>black</a:t>
            </a:r>
            <a:r>
              <a:rPr sz="1100" spc="-35" dirty="0">
                <a:latin typeface="Arial MT"/>
                <a:cs typeface="Arial MT"/>
              </a:rPr>
              <a:t> </a:t>
            </a:r>
            <a:r>
              <a:rPr sz="1100" dirty="0">
                <a:latin typeface="Arial MT"/>
                <a:cs typeface="Arial MT"/>
              </a:rPr>
              <a:t>mail</a:t>
            </a:r>
            <a:r>
              <a:rPr sz="1100" spc="-10" dirty="0">
                <a:latin typeface="Arial MT"/>
                <a:cs typeface="Arial MT"/>
              </a:rPr>
              <a:t> markings.</a:t>
            </a:r>
            <a:endParaRPr sz="1100">
              <a:latin typeface="Arial MT"/>
              <a:cs typeface="Arial MT"/>
            </a:endParaRPr>
          </a:p>
        </p:txBody>
      </p:sp>
      <p:pic>
        <p:nvPicPr>
          <p:cNvPr id="4" name="object 4"/>
          <p:cNvPicPr/>
          <p:nvPr/>
        </p:nvPicPr>
        <p:blipFill>
          <a:blip r:embed="rId2" cstate="print"/>
          <a:stretch>
            <a:fillRect/>
          </a:stretch>
        </p:blipFill>
        <p:spPr>
          <a:xfrm>
            <a:off x="355600" y="1676400"/>
            <a:ext cx="3887642" cy="105414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p:cNvSpPr txBox="1"/>
          <p:nvPr/>
        </p:nvSpPr>
        <p:spPr>
          <a:xfrm>
            <a:off x="321893" y="716658"/>
            <a:ext cx="3835400" cy="496570"/>
          </a:xfrm>
          <a:prstGeom prst="rect">
            <a:avLst/>
          </a:prstGeom>
        </p:spPr>
        <p:txBody>
          <a:bodyPr vert="horz" wrap="square" lIns="0" tIns="8255" rIns="0" bIns="0" rtlCol="0">
            <a:spAutoFit/>
          </a:bodyPr>
          <a:lstStyle/>
          <a:p>
            <a:pPr marL="38100" marR="30480">
              <a:lnSpc>
                <a:spcPct val="102600"/>
              </a:lnSpc>
              <a:spcBef>
                <a:spcPts val="65"/>
              </a:spcBef>
            </a:pPr>
            <a:r>
              <a:rPr sz="1100" spc="-40" dirty="0">
                <a:latin typeface="Arial MT"/>
                <a:cs typeface="Arial MT"/>
              </a:rPr>
              <a:t>In</a:t>
            </a:r>
            <a:r>
              <a:rPr sz="1100" spc="-90" dirty="0">
                <a:latin typeface="Arial MT"/>
                <a:cs typeface="Arial MT"/>
              </a:rPr>
              <a:t> </a:t>
            </a:r>
            <a:r>
              <a:rPr sz="1100" spc="-10" dirty="0">
                <a:latin typeface="Arial MT"/>
                <a:cs typeface="Arial MT"/>
              </a:rPr>
              <a:t>this</a:t>
            </a:r>
            <a:r>
              <a:rPr sz="1100" spc="-75" dirty="0">
                <a:latin typeface="Arial MT"/>
                <a:cs typeface="Arial MT"/>
              </a:rPr>
              <a:t> </a:t>
            </a:r>
            <a:r>
              <a:rPr sz="1100" spc="-50" dirty="0">
                <a:latin typeface="Arial MT"/>
                <a:cs typeface="Arial MT"/>
              </a:rPr>
              <a:t>example,</a:t>
            </a:r>
            <a:r>
              <a:rPr sz="1100" spc="-85" dirty="0">
                <a:latin typeface="Arial MT"/>
                <a:cs typeface="Arial MT"/>
              </a:rPr>
              <a:t> </a:t>
            </a:r>
            <a:r>
              <a:rPr sz="1100" spc="-65" dirty="0">
                <a:latin typeface="Arial MT"/>
                <a:cs typeface="Arial MT"/>
              </a:rPr>
              <a:t>we</a:t>
            </a:r>
            <a:r>
              <a:rPr sz="1100" spc="-70" dirty="0">
                <a:latin typeface="Arial MT"/>
                <a:cs typeface="Arial MT"/>
              </a:rPr>
              <a:t> </a:t>
            </a:r>
            <a:r>
              <a:rPr sz="1100" spc="-50" dirty="0">
                <a:latin typeface="Arial MT"/>
                <a:cs typeface="Arial MT"/>
              </a:rPr>
              <a:t>consider</a:t>
            </a:r>
            <a:r>
              <a:rPr sz="1100" spc="-65" dirty="0">
                <a:latin typeface="Arial MT"/>
                <a:cs typeface="Arial MT"/>
              </a:rPr>
              <a:t> </a:t>
            </a:r>
            <a:r>
              <a:rPr sz="1100" spc="-55" dirty="0">
                <a:latin typeface="Arial MT"/>
                <a:cs typeface="Arial MT"/>
              </a:rPr>
              <a:t>each</a:t>
            </a:r>
            <a:r>
              <a:rPr sz="1100" spc="-75" dirty="0">
                <a:latin typeface="Arial MT"/>
                <a:cs typeface="Arial MT"/>
              </a:rPr>
              <a:t> </a:t>
            </a:r>
            <a:r>
              <a:rPr sz="1100" i="1" dirty="0">
                <a:latin typeface="Arial"/>
                <a:cs typeface="Arial"/>
              </a:rPr>
              <a:t>m</a:t>
            </a:r>
            <a:r>
              <a:rPr sz="1100" i="1" spc="-100" dirty="0">
                <a:latin typeface="Arial"/>
                <a:cs typeface="Arial"/>
              </a:rPr>
              <a:t> </a:t>
            </a:r>
            <a:r>
              <a:rPr sz="1100" dirty="0">
                <a:latin typeface="Arial MT"/>
                <a:cs typeface="Arial MT"/>
              </a:rPr>
              <a:t>×</a:t>
            </a:r>
            <a:r>
              <a:rPr sz="1100" spc="-145" dirty="0">
                <a:latin typeface="Arial MT"/>
                <a:cs typeface="Arial MT"/>
              </a:rPr>
              <a:t> </a:t>
            </a:r>
            <a:r>
              <a:rPr sz="1100" i="1" spc="-10" dirty="0">
                <a:latin typeface="Arial"/>
                <a:cs typeface="Arial"/>
              </a:rPr>
              <a:t>n</a:t>
            </a:r>
            <a:r>
              <a:rPr sz="1100" i="1" spc="-95" dirty="0">
                <a:latin typeface="Arial"/>
                <a:cs typeface="Arial"/>
              </a:rPr>
              <a:t> </a:t>
            </a:r>
            <a:r>
              <a:rPr sz="1100" dirty="0">
                <a:latin typeface="Arial MT"/>
                <a:cs typeface="Arial MT"/>
              </a:rPr>
              <a:t>×</a:t>
            </a:r>
            <a:r>
              <a:rPr sz="1100" spc="-145" dirty="0">
                <a:latin typeface="Arial MT"/>
                <a:cs typeface="Arial MT"/>
              </a:rPr>
              <a:t> </a:t>
            </a:r>
            <a:r>
              <a:rPr sz="1100" i="1" dirty="0">
                <a:latin typeface="Arial"/>
                <a:cs typeface="Arial"/>
              </a:rPr>
              <a:t>p</a:t>
            </a:r>
            <a:r>
              <a:rPr sz="1100" i="1" spc="85" dirty="0">
                <a:latin typeface="Arial"/>
                <a:cs typeface="Arial"/>
              </a:rPr>
              <a:t> </a:t>
            </a:r>
            <a:r>
              <a:rPr sz="1100" spc="-25" dirty="0">
                <a:latin typeface="Arial MT"/>
                <a:cs typeface="Arial MT"/>
              </a:rPr>
              <a:t>color</a:t>
            </a:r>
            <a:r>
              <a:rPr sz="1100" spc="-35" dirty="0">
                <a:latin typeface="Arial MT"/>
                <a:cs typeface="Arial MT"/>
              </a:rPr>
              <a:t> </a:t>
            </a:r>
            <a:r>
              <a:rPr sz="1100" spc="-50" dirty="0">
                <a:latin typeface="Arial MT"/>
                <a:cs typeface="Arial MT"/>
              </a:rPr>
              <a:t>image</a:t>
            </a:r>
            <a:r>
              <a:rPr sz="1100" spc="-55" dirty="0">
                <a:latin typeface="Arial MT"/>
                <a:cs typeface="Arial MT"/>
              </a:rPr>
              <a:t> </a:t>
            </a:r>
            <a:r>
              <a:rPr sz="1100" spc="-30" dirty="0">
                <a:latin typeface="Arial MT"/>
                <a:cs typeface="Arial MT"/>
              </a:rPr>
              <a:t>as</a:t>
            </a:r>
            <a:r>
              <a:rPr sz="1100" spc="-40" dirty="0">
                <a:latin typeface="Arial MT"/>
                <a:cs typeface="Arial MT"/>
              </a:rPr>
              <a:t> </a:t>
            </a:r>
            <a:r>
              <a:rPr sz="1100" spc="-50" dirty="0">
                <a:latin typeface="Arial MT"/>
                <a:cs typeface="Arial MT"/>
              </a:rPr>
              <a:t>a </a:t>
            </a:r>
            <a:r>
              <a:rPr sz="1100" spc="-40" dirty="0">
                <a:latin typeface="Arial MT"/>
                <a:cs typeface="Arial MT"/>
              </a:rPr>
              <a:t>single </a:t>
            </a:r>
            <a:r>
              <a:rPr sz="1100" spc="-65" dirty="0">
                <a:latin typeface="Arial MT"/>
                <a:cs typeface="Arial MT"/>
              </a:rPr>
              <a:t>sample </a:t>
            </a:r>
            <a:r>
              <a:rPr sz="1100" dirty="0">
                <a:latin typeface="Arial MT"/>
                <a:cs typeface="Arial MT"/>
              </a:rPr>
              <a:t>of</a:t>
            </a:r>
            <a:r>
              <a:rPr sz="1100" spc="-20" dirty="0">
                <a:latin typeface="Arial MT"/>
                <a:cs typeface="Arial MT"/>
              </a:rPr>
              <a:t> </a:t>
            </a:r>
            <a:r>
              <a:rPr sz="1100" spc="-40" dirty="0">
                <a:latin typeface="Arial MT"/>
                <a:cs typeface="Arial MT"/>
              </a:rPr>
              <a:t>length </a:t>
            </a:r>
            <a:r>
              <a:rPr sz="1100" i="1" spc="-20" dirty="0">
                <a:latin typeface="Arial"/>
                <a:cs typeface="Arial"/>
              </a:rPr>
              <a:t>mnp</a:t>
            </a:r>
            <a:r>
              <a:rPr sz="1100" spc="-20" dirty="0">
                <a:latin typeface="Arial MT"/>
                <a:cs typeface="Arial MT"/>
              </a:rPr>
              <a:t>,</a:t>
            </a:r>
            <a:r>
              <a:rPr sz="1100" spc="-40" dirty="0">
                <a:latin typeface="Arial MT"/>
                <a:cs typeface="Arial MT"/>
              </a:rPr>
              <a:t> </a:t>
            </a:r>
            <a:r>
              <a:rPr sz="1100" spc="-70" dirty="0">
                <a:latin typeface="Arial MT"/>
                <a:cs typeface="Arial MT"/>
              </a:rPr>
              <a:t>where</a:t>
            </a:r>
            <a:r>
              <a:rPr sz="1100" spc="-75" dirty="0">
                <a:latin typeface="Arial MT"/>
                <a:cs typeface="Arial MT"/>
              </a:rPr>
              <a:t> </a:t>
            </a:r>
            <a:r>
              <a:rPr sz="1100" i="1" dirty="0">
                <a:latin typeface="Arial"/>
                <a:cs typeface="Arial"/>
              </a:rPr>
              <a:t>p</a:t>
            </a:r>
            <a:r>
              <a:rPr sz="1100" i="1" spc="15" dirty="0">
                <a:latin typeface="Arial"/>
                <a:cs typeface="Arial"/>
              </a:rPr>
              <a:t> </a:t>
            </a:r>
            <a:r>
              <a:rPr sz="1100" dirty="0">
                <a:latin typeface="Arial MT"/>
                <a:cs typeface="Arial MT"/>
              </a:rPr>
              <a:t>=</a:t>
            </a:r>
            <a:r>
              <a:rPr sz="1100" spc="-75" dirty="0">
                <a:latin typeface="Arial MT"/>
                <a:cs typeface="Arial MT"/>
              </a:rPr>
              <a:t> </a:t>
            </a:r>
            <a:r>
              <a:rPr sz="1100" dirty="0">
                <a:latin typeface="Arial MT"/>
                <a:cs typeface="Arial MT"/>
              </a:rPr>
              <a:t>3,</a:t>
            </a:r>
            <a:r>
              <a:rPr sz="1100" spc="-25" dirty="0">
                <a:latin typeface="Arial MT"/>
                <a:cs typeface="Arial MT"/>
              </a:rPr>
              <a:t> </a:t>
            </a:r>
            <a:r>
              <a:rPr sz="1100" spc="-35" dirty="0">
                <a:latin typeface="Arial MT"/>
                <a:cs typeface="Arial MT"/>
              </a:rPr>
              <a:t>and</a:t>
            </a:r>
            <a:r>
              <a:rPr sz="1100" spc="-40" dirty="0">
                <a:latin typeface="Arial MT"/>
                <a:cs typeface="Arial MT"/>
              </a:rPr>
              <a:t> </a:t>
            </a:r>
            <a:r>
              <a:rPr sz="1100" spc="-75" dirty="0">
                <a:latin typeface="Arial MT"/>
                <a:cs typeface="Arial MT"/>
              </a:rPr>
              <a:t>assemble </a:t>
            </a:r>
            <a:r>
              <a:rPr sz="1100" dirty="0">
                <a:latin typeface="Arial MT"/>
                <a:cs typeface="Arial MT"/>
              </a:rPr>
              <a:t>a</a:t>
            </a:r>
            <a:r>
              <a:rPr sz="1100" spc="-5" dirty="0">
                <a:latin typeface="Arial MT"/>
                <a:cs typeface="Arial MT"/>
              </a:rPr>
              <a:t> </a:t>
            </a:r>
            <a:r>
              <a:rPr sz="1100" spc="-10" dirty="0">
                <a:latin typeface="Arial MT"/>
                <a:cs typeface="Arial MT"/>
              </a:rPr>
              <a:t>matrix</a:t>
            </a:r>
            <a:endParaRPr sz="1100">
              <a:latin typeface="Arial MT"/>
              <a:cs typeface="Arial MT"/>
            </a:endParaRPr>
          </a:p>
          <a:p>
            <a:pPr marL="38100">
              <a:lnSpc>
                <a:spcPts val="1025"/>
              </a:lnSpc>
            </a:pPr>
            <a:r>
              <a:rPr sz="1575" i="1" baseline="-18518" dirty="0">
                <a:latin typeface="Arial"/>
                <a:cs typeface="Arial"/>
              </a:rPr>
              <a:t>S</a:t>
            </a:r>
            <a:r>
              <a:rPr sz="1575" i="1" spc="127" baseline="-18518" dirty="0">
                <a:latin typeface="Arial"/>
                <a:cs typeface="Arial"/>
              </a:rPr>
              <a:t> </a:t>
            </a:r>
            <a:r>
              <a:rPr sz="1575" spc="-15" baseline="-18518" dirty="0">
                <a:latin typeface="Times New Roman"/>
                <a:cs typeface="Times New Roman"/>
              </a:rPr>
              <a:t>□R</a:t>
            </a:r>
            <a:r>
              <a:rPr sz="800" spc="-10" dirty="0">
                <a:latin typeface="Arial MT"/>
                <a:cs typeface="Arial MT"/>
              </a:rPr>
              <a:t>3</a:t>
            </a:r>
            <a:r>
              <a:rPr sz="800" i="1" spc="-10" dirty="0">
                <a:latin typeface="Arial"/>
                <a:cs typeface="Arial"/>
              </a:rPr>
              <a:t>mn×N</a:t>
            </a:r>
            <a:r>
              <a:rPr sz="800" i="1" spc="-95" dirty="0">
                <a:latin typeface="Arial"/>
                <a:cs typeface="Arial"/>
              </a:rPr>
              <a:t> </a:t>
            </a:r>
            <a:r>
              <a:rPr sz="1575" spc="-75" baseline="-18518" dirty="0">
                <a:latin typeface="Arial MT"/>
                <a:cs typeface="Arial MT"/>
              </a:rPr>
              <a:t>.</a:t>
            </a:r>
            <a:endParaRPr sz="1575" baseline="-18518">
              <a:latin typeface="Arial MT"/>
              <a:cs typeface="Arial MT"/>
            </a:endParaRPr>
          </a:p>
        </p:txBody>
      </p:sp>
      <p:pic>
        <p:nvPicPr>
          <p:cNvPr id="4" name="object 4"/>
          <p:cNvPicPr/>
          <p:nvPr/>
        </p:nvPicPr>
        <p:blipFill>
          <a:blip r:embed="rId2" cstate="print"/>
          <a:stretch>
            <a:fillRect/>
          </a:stretch>
        </p:blipFill>
        <p:spPr>
          <a:xfrm>
            <a:off x="451707" y="1420059"/>
            <a:ext cx="3687050" cy="11620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p:cNvSpPr txBox="1"/>
          <p:nvPr/>
        </p:nvSpPr>
        <p:spPr>
          <a:xfrm>
            <a:off x="347293" y="344434"/>
            <a:ext cx="3876675" cy="1107419"/>
          </a:xfrm>
          <a:prstGeom prst="rect">
            <a:avLst/>
          </a:prstGeom>
        </p:spPr>
        <p:txBody>
          <a:bodyPr vert="horz" wrap="square" lIns="0" tIns="8255" rIns="0" bIns="0" rtlCol="0">
            <a:spAutoFit/>
          </a:bodyPr>
          <a:lstStyle/>
          <a:p>
            <a:pPr marL="12700" marR="5080">
              <a:lnSpc>
                <a:spcPct val="102600"/>
              </a:lnSpc>
              <a:spcBef>
                <a:spcPts val="65"/>
              </a:spcBef>
            </a:pPr>
            <a:r>
              <a:rPr sz="1000" dirty="0">
                <a:latin typeface="Arial MT"/>
                <a:cs typeface="Arial MT"/>
              </a:rPr>
              <a:t>The</a:t>
            </a:r>
            <a:r>
              <a:rPr sz="1000" spc="-15" dirty="0">
                <a:latin typeface="Arial MT"/>
                <a:cs typeface="Arial MT"/>
              </a:rPr>
              <a:t> </a:t>
            </a:r>
            <a:r>
              <a:rPr sz="1000" spc="-40" dirty="0">
                <a:latin typeface="Arial MT"/>
                <a:cs typeface="Arial MT"/>
              </a:rPr>
              <a:t>singular</a:t>
            </a:r>
            <a:r>
              <a:rPr sz="1000" spc="-45" dirty="0">
                <a:latin typeface="Arial MT"/>
                <a:cs typeface="Arial MT"/>
              </a:rPr>
              <a:t> </a:t>
            </a:r>
            <a:r>
              <a:rPr sz="1000" spc="-50" dirty="0">
                <a:latin typeface="Arial MT"/>
                <a:cs typeface="Arial MT"/>
              </a:rPr>
              <a:t>vectors</a:t>
            </a:r>
            <a:r>
              <a:rPr sz="1000" spc="-75" dirty="0">
                <a:latin typeface="Arial MT"/>
                <a:cs typeface="Arial MT"/>
              </a:rPr>
              <a:t> </a:t>
            </a:r>
            <a:r>
              <a:rPr sz="1000" spc="-30" dirty="0">
                <a:latin typeface="Arial MT"/>
                <a:cs typeface="Arial MT"/>
              </a:rPr>
              <a:t>can </a:t>
            </a:r>
            <a:r>
              <a:rPr sz="1000" dirty="0">
                <a:latin typeface="Arial MT"/>
                <a:cs typeface="Arial MT"/>
              </a:rPr>
              <a:t>be</a:t>
            </a:r>
            <a:r>
              <a:rPr sz="1000" spc="-20" dirty="0">
                <a:latin typeface="Arial MT"/>
                <a:cs typeface="Arial MT"/>
              </a:rPr>
              <a:t> </a:t>
            </a:r>
            <a:r>
              <a:rPr sz="1000" spc="-60" dirty="0">
                <a:latin typeface="Arial MT"/>
                <a:cs typeface="Arial MT"/>
              </a:rPr>
              <a:t>used</a:t>
            </a:r>
            <a:r>
              <a:rPr sz="1000" spc="-75" dirty="0">
                <a:latin typeface="Arial MT"/>
                <a:cs typeface="Arial MT"/>
              </a:rPr>
              <a:t> </a:t>
            </a:r>
            <a:r>
              <a:rPr sz="1000" dirty="0">
                <a:latin typeface="Arial MT"/>
                <a:cs typeface="Arial MT"/>
              </a:rPr>
              <a:t>to</a:t>
            </a:r>
            <a:r>
              <a:rPr sz="1000" spc="-25" dirty="0">
                <a:latin typeface="Arial MT"/>
                <a:cs typeface="Arial MT"/>
              </a:rPr>
              <a:t> </a:t>
            </a:r>
            <a:r>
              <a:rPr sz="1000" spc="-30" dirty="0">
                <a:latin typeface="Arial MT"/>
                <a:cs typeface="Arial MT"/>
              </a:rPr>
              <a:t>construct</a:t>
            </a:r>
            <a:r>
              <a:rPr sz="1000" spc="-50" dirty="0">
                <a:latin typeface="Arial MT"/>
                <a:cs typeface="Arial MT"/>
              </a:rPr>
              <a:t> </a:t>
            </a:r>
            <a:r>
              <a:rPr sz="1000" dirty="0">
                <a:latin typeface="Arial MT"/>
                <a:cs typeface="Arial MT"/>
              </a:rPr>
              <a:t>a</a:t>
            </a:r>
            <a:r>
              <a:rPr sz="1000" spc="-10" dirty="0">
                <a:latin typeface="Arial MT"/>
                <a:cs typeface="Arial MT"/>
              </a:rPr>
              <a:t> </a:t>
            </a:r>
            <a:r>
              <a:rPr sz="1000" spc="-75" dirty="0">
                <a:latin typeface="Arial MT"/>
                <a:cs typeface="Arial MT"/>
              </a:rPr>
              <a:t>lower-</a:t>
            </a:r>
            <a:r>
              <a:rPr sz="1000" spc="-10" dirty="0">
                <a:latin typeface="Arial MT"/>
                <a:cs typeface="Arial MT"/>
              </a:rPr>
              <a:t>dimensional </a:t>
            </a:r>
            <a:r>
              <a:rPr sz="1000" spc="-60" dirty="0">
                <a:latin typeface="Arial MT"/>
                <a:cs typeface="Arial MT"/>
              </a:rPr>
              <a:t>space</a:t>
            </a:r>
            <a:r>
              <a:rPr sz="1000" spc="-80" dirty="0">
                <a:latin typeface="Arial MT"/>
                <a:cs typeface="Arial MT"/>
              </a:rPr>
              <a:t> </a:t>
            </a:r>
            <a:r>
              <a:rPr sz="1000" dirty="0">
                <a:latin typeface="Arial MT"/>
                <a:cs typeface="Arial MT"/>
              </a:rPr>
              <a:t>that</a:t>
            </a:r>
            <a:r>
              <a:rPr sz="1000" spc="-60" dirty="0">
                <a:latin typeface="Arial MT"/>
                <a:cs typeface="Arial MT"/>
              </a:rPr>
              <a:t> </a:t>
            </a:r>
            <a:r>
              <a:rPr sz="1000" spc="-35" dirty="0">
                <a:latin typeface="Arial MT"/>
                <a:cs typeface="Arial MT"/>
              </a:rPr>
              <a:t>captures</a:t>
            </a:r>
            <a:r>
              <a:rPr sz="1000" spc="-85" dirty="0">
                <a:latin typeface="Arial MT"/>
                <a:cs typeface="Arial MT"/>
              </a:rPr>
              <a:t> </a:t>
            </a:r>
            <a:r>
              <a:rPr sz="1000" spc="-10" dirty="0">
                <a:latin typeface="Arial MT"/>
                <a:cs typeface="Arial MT"/>
              </a:rPr>
              <a:t>the</a:t>
            </a:r>
            <a:r>
              <a:rPr sz="1000" spc="-45" dirty="0">
                <a:latin typeface="Arial MT"/>
                <a:cs typeface="Arial MT"/>
              </a:rPr>
              <a:t> </a:t>
            </a:r>
            <a:r>
              <a:rPr sz="1000" spc="-25" dirty="0">
                <a:latin typeface="Arial MT"/>
                <a:cs typeface="Arial MT"/>
              </a:rPr>
              <a:t>most</a:t>
            </a:r>
            <a:r>
              <a:rPr sz="1000" spc="-65" dirty="0">
                <a:latin typeface="Arial MT"/>
                <a:cs typeface="Arial MT"/>
              </a:rPr>
              <a:t> </a:t>
            </a:r>
            <a:r>
              <a:rPr sz="1000" spc="-35" dirty="0">
                <a:latin typeface="Arial MT"/>
                <a:cs typeface="Arial MT"/>
              </a:rPr>
              <a:t>significant</a:t>
            </a:r>
            <a:r>
              <a:rPr sz="1000" spc="-45" dirty="0">
                <a:latin typeface="Arial MT"/>
                <a:cs typeface="Arial MT"/>
              </a:rPr>
              <a:t> features</a:t>
            </a:r>
            <a:r>
              <a:rPr sz="1000" spc="-100" dirty="0">
                <a:latin typeface="Arial MT"/>
                <a:cs typeface="Arial MT"/>
              </a:rPr>
              <a:t> </a:t>
            </a:r>
            <a:r>
              <a:rPr sz="1000" dirty="0">
                <a:latin typeface="Arial MT"/>
                <a:cs typeface="Arial MT"/>
              </a:rPr>
              <a:t>of</a:t>
            </a:r>
            <a:r>
              <a:rPr sz="1000" spc="-35" dirty="0">
                <a:latin typeface="Arial MT"/>
                <a:cs typeface="Arial MT"/>
              </a:rPr>
              <a:t> </a:t>
            </a:r>
            <a:r>
              <a:rPr sz="1000" spc="-10" dirty="0">
                <a:latin typeface="Arial MT"/>
                <a:cs typeface="Arial MT"/>
              </a:rPr>
              <a:t>the</a:t>
            </a:r>
            <a:r>
              <a:rPr sz="1000" spc="-50" dirty="0">
                <a:latin typeface="Arial MT"/>
                <a:cs typeface="Arial MT"/>
              </a:rPr>
              <a:t> </a:t>
            </a:r>
            <a:r>
              <a:rPr sz="1000" dirty="0">
                <a:latin typeface="Arial MT"/>
                <a:cs typeface="Arial MT"/>
              </a:rPr>
              <a:t>data.</a:t>
            </a:r>
            <a:r>
              <a:rPr sz="1000" spc="70" dirty="0">
                <a:latin typeface="Arial MT"/>
                <a:cs typeface="Arial MT"/>
              </a:rPr>
              <a:t> </a:t>
            </a:r>
            <a:r>
              <a:rPr sz="1000" spc="-20" dirty="0">
                <a:latin typeface="Arial MT"/>
                <a:cs typeface="Arial MT"/>
              </a:rPr>
              <a:t>This </a:t>
            </a:r>
            <a:r>
              <a:rPr sz="1000" spc="-40" dirty="0">
                <a:latin typeface="Arial MT"/>
                <a:cs typeface="Arial MT"/>
              </a:rPr>
              <a:t>forms</a:t>
            </a:r>
            <a:r>
              <a:rPr sz="1000" spc="-90" dirty="0">
                <a:latin typeface="Arial MT"/>
                <a:cs typeface="Arial MT"/>
              </a:rPr>
              <a:t> </a:t>
            </a:r>
            <a:r>
              <a:rPr sz="1000" spc="-10" dirty="0">
                <a:latin typeface="Arial MT"/>
                <a:cs typeface="Arial MT"/>
              </a:rPr>
              <a:t>the</a:t>
            </a:r>
            <a:r>
              <a:rPr sz="1000" spc="-30" dirty="0">
                <a:latin typeface="Arial MT"/>
                <a:cs typeface="Arial MT"/>
              </a:rPr>
              <a:t> </a:t>
            </a:r>
            <a:r>
              <a:rPr sz="1000" spc="-50" dirty="0">
                <a:latin typeface="Arial MT"/>
                <a:cs typeface="Arial MT"/>
              </a:rPr>
              <a:t>basis</a:t>
            </a:r>
            <a:r>
              <a:rPr sz="1000" spc="-55" dirty="0">
                <a:latin typeface="Arial MT"/>
                <a:cs typeface="Arial MT"/>
              </a:rPr>
              <a:t> </a:t>
            </a:r>
            <a:r>
              <a:rPr sz="1000" dirty="0">
                <a:latin typeface="Arial MT"/>
                <a:cs typeface="Arial MT"/>
              </a:rPr>
              <a:t>of</a:t>
            </a:r>
            <a:r>
              <a:rPr sz="1000" spc="-25" dirty="0">
                <a:latin typeface="Arial MT"/>
                <a:cs typeface="Arial MT"/>
              </a:rPr>
              <a:t> </a:t>
            </a:r>
            <a:r>
              <a:rPr sz="1000" dirty="0">
                <a:latin typeface="Arial MT"/>
                <a:cs typeface="Arial MT"/>
              </a:rPr>
              <a:t>PCA</a:t>
            </a:r>
            <a:r>
              <a:rPr lang="en-US" sz="1000" spc="60" dirty="0">
                <a:latin typeface="Arial MT"/>
                <a:cs typeface="Arial MT"/>
              </a:rPr>
              <a:t> and selection of the non-noisy singular vectors and with maximum k values .The singular vectors containing noisy ones would have their weights near to 0 after denoising it. Taking out the noisy part from the image at every n</a:t>
            </a:r>
            <a:endParaRPr sz="1000" dirty="0">
              <a:latin typeface="Arial MT"/>
              <a:cs typeface="Arial MT"/>
            </a:endParaRPr>
          </a:p>
        </p:txBody>
      </p:sp>
      <p:pic>
        <p:nvPicPr>
          <p:cNvPr id="6" name="Picture 5">
            <a:extLst>
              <a:ext uri="{FF2B5EF4-FFF2-40B4-BE49-F238E27FC236}">
                <a16:creationId xmlns:a16="http://schemas.microsoft.com/office/drawing/2014/main" id="{ABE6D9ED-5016-085D-7245-C2DD04F67EDA}"/>
              </a:ext>
            </a:extLst>
          </p:cNvPr>
          <p:cNvPicPr>
            <a:picLocks noChangeAspect="1"/>
          </p:cNvPicPr>
          <p:nvPr/>
        </p:nvPicPr>
        <p:blipFill>
          <a:blip r:embed="rId2"/>
          <a:stretch>
            <a:fillRect/>
          </a:stretch>
        </p:blipFill>
        <p:spPr>
          <a:xfrm>
            <a:off x="95299" y="1498116"/>
            <a:ext cx="4343352" cy="17621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EC-A2D3-9AF8-8B07-1564AC45051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CEB82D-641A-BE5B-0857-59FA2770FCFC}"/>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A39659E5-3B8A-17EA-9BB6-45A4779CB0A2}"/>
              </a:ext>
            </a:extLst>
          </p:cNvPr>
          <p:cNvSpPr txBox="1"/>
          <p:nvPr/>
        </p:nvSpPr>
        <p:spPr>
          <a:xfrm>
            <a:off x="347293" y="344434"/>
            <a:ext cx="3876675" cy="790409"/>
          </a:xfrm>
          <a:prstGeom prst="rect">
            <a:avLst/>
          </a:prstGeom>
        </p:spPr>
        <p:txBody>
          <a:bodyPr vert="horz" wrap="square" lIns="0" tIns="8255" rIns="0" bIns="0" rtlCol="0">
            <a:spAutoFit/>
          </a:bodyPr>
          <a:lstStyle/>
          <a:p>
            <a:pPr marL="12700" marR="5080">
              <a:lnSpc>
                <a:spcPct val="102600"/>
              </a:lnSpc>
              <a:spcBef>
                <a:spcPts val="65"/>
              </a:spcBef>
            </a:pPr>
            <a:r>
              <a:rPr lang="en-US" sz="1000" dirty="0">
                <a:latin typeface="Arial MT"/>
                <a:cs typeface="Arial MT"/>
              </a:rPr>
              <a:t>By without the noisy components let’s visualize the plots and values of singular values which are not normalized in between 0,1 and becomes &gt;1 . The plot becomes reversed when compared to the previous plots with non noisy extracted and information stored in each singular value or weights will reduce.</a:t>
            </a:r>
            <a:endParaRPr sz="1000" dirty="0">
              <a:latin typeface="Arial MT"/>
              <a:cs typeface="Arial MT"/>
            </a:endParaRPr>
          </a:p>
        </p:txBody>
      </p:sp>
      <p:pic>
        <p:nvPicPr>
          <p:cNvPr id="5" name="Picture 4">
            <a:extLst>
              <a:ext uri="{FF2B5EF4-FFF2-40B4-BE49-F238E27FC236}">
                <a16:creationId xmlns:a16="http://schemas.microsoft.com/office/drawing/2014/main" id="{91485F5D-3BF4-E060-B7B6-A0FE258681A4}"/>
              </a:ext>
            </a:extLst>
          </p:cNvPr>
          <p:cNvPicPr>
            <a:picLocks noChangeAspect="1"/>
          </p:cNvPicPr>
          <p:nvPr/>
        </p:nvPicPr>
        <p:blipFill>
          <a:blip r:embed="rId2"/>
          <a:stretch>
            <a:fillRect/>
          </a:stretch>
        </p:blipFill>
        <p:spPr>
          <a:xfrm>
            <a:off x="347294" y="1273175"/>
            <a:ext cx="4015156" cy="2128164"/>
          </a:xfrm>
          <a:prstGeom prst="rect">
            <a:avLst/>
          </a:prstGeom>
        </p:spPr>
      </p:pic>
    </p:spTree>
    <p:extLst>
      <p:ext uri="{BB962C8B-B14F-4D97-AF65-F5344CB8AC3E}">
        <p14:creationId xmlns:p14="http://schemas.microsoft.com/office/powerpoint/2010/main" val="407687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4254500" cy="238760"/>
          </a:xfrm>
        </p:spPr>
        <p:txBody>
          <a:bodyPr/>
          <a:lstStyle/>
          <a:p>
            <a:r>
              <a:rPr dirty="0"/>
              <a:t>Problem Statement: Why Image Processing is Needed</a:t>
            </a:r>
          </a:p>
        </p:txBody>
      </p:sp>
      <p:sp>
        <p:nvSpPr>
          <p:cNvPr id="3" name="Text Placeholder 2"/>
          <p:cNvSpPr>
            <a:spLocks noGrp="1"/>
          </p:cNvSpPr>
          <p:nvPr>
            <p:ph type="body" idx="1"/>
          </p:nvPr>
        </p:nvSpPr>
        <p:spPr>
          <a:xfrm>
            <a:off x="125844" y="947633"/>
            <a:ext cx="4254500" cy="1923604"/>
          </a:xfrm>
        </p:spPr>
        <p:txBody>
          <a:bodyPr/>
          <a:lstStyle/>
          <a:p>
            <a:endParaRPr sz="1000" dirty="0"/>
          </a:p>
          <a:p>
            <a:pPr>
              <a:spcAft>
                <a:spcPts val="1000"/>
              </a:spcAft>
              <a:defRPr sz="2000"/>
            </a:pPr>
            <a:r>
              <a:rPr sz="1000" dirty="0"/>
              <a:t>Problem Statement: Image</a:t>
            </a:r>
            <a:r>
              <a:rPr lang="en-US" sz="1000" dirty="0"/>
              <a:t> Processing using Singular Value Decomposition and Image Denoising using peek salt filter and properly by CNN and comparing results using Peak Signal To Noise Ratio</a:t>
            </a:r>
            <a:endParaRPr sz="1000" dirty="0"/>
          </a:p>
          <a:p>
            <a:pPr>
              <a:spcAft>
                <a:spcPts val="1000"/>
              </a:spcAft>
              <a:defRPr sz="2000"/>
            </a:pPr>
            <a:r>
              <a:rPr sz="1000" dirty="0"/>
              <a:t>Images captured in real-world conditions often contain noise due to sensors, transmission, or environment.</a:t>
            </a:r>
          </a:p>
          <a:p>
            <a:pPr>
              <a:spcAft>
                <a:spcPts val="1000"/>
              </a:spcAft>
              <a:defRPr sz="2000"/>
            </a:pPr>
            <a:r>
              <a:rPr lang="en-US" sz="1000" dirty="0"/>
              <a:t>The goal is to r</a:t>
            </a:r>
            <a:r>
              <a:rPr sz="1000" dirty="0"/>
              <a:t>emove noise while retaining important details and structures in the image.</a:t>
            </a:r>
          </a:p>
          <a:p>
            <a:pPr>
              <a:spcAft>
                <a:spcPts val="1000"/>
              </a:spcAft>
              <a:defRPr sz="2000"/>
            </a:pPr>
            <a:r>
              <a:rPr lang="en-US" sz="1000" dirty="0"/>
              <a:t>One of the optimal solution is to u</a:t>
            </a:r>
            <a:r>
              <a:rPr sz="1000" dirty="0"/>
              <a:t>se Convolutional Neural Networks (CNNs) that learn noise patterns and restore high-quality images.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5A282-70E8-012D-7B2D-A8846FF863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06996B-B93D-4BC7-3838-4C942A3B2839}"/>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2D0E26ED-3184-06B9-23A4-7A7C723249D0}"/>
              </a:ext>
            </a:extLst>
          </p:cNvPr>
          <p:cNvSpPr txBox="1"/>
          <p:nvPr/>
        </p:nvSpPr>
        <p:spPr>
          <a:xfrm>
            <a:off x="347293" y="344434"/>
            <a:ext cx="3876675" cy="327718"/>
          </a:xfrm>
          <a:prstGeom prst="rect">
            <a:avLst/>
          </a:prstGeom>
        </p:spPr>
        <p:txBody>
          <a:bodyPr vert="horz" wrap="square" lIns="0" tIns="8255" rIns="0" bIns="0" rtlCol="0">
            <a:spAutoFit/>
          </a:bodyPr>
          <a:lstStyle/>
          <a:p>
            <a:pPr marL="12700" marR="5080">
              <a:lnSpc>
                <a:spcPct val="102600"/>
              </a:lnSpc>
              <a:spcBef>
                <a:spcPts val="65"/>
              </a:spcBef>
            </a:pPr>
            <a:r>
              <a:rPr lang="en-US" sz="1000" dirty="0">
                <a:latin typeface="Arial MT"/>
                <a:cs typeface="Arial MT"/>
              </a:rPr>
              <a:t>Now the noise was extracted using this noise denoise peek salt filter </a:t>
            </a:r>
          </a:p>
          <a:p>
            <a:pPr marL="12700" marR="5080">
              <a:lnSpc>
                <a:spcPct val="102600"/>
              </a:lnSpc>
              <a:spcBef>
                <a:spcPts val="65"/>
              </a:spcBef>
            </a:pPr>
            <a:r>
              <a:rPr lang="en-US" sz="1000" dirty="0">
                <a:latin typeface="Arial MT"/>
                <a:cs typeface="Arial MT"/>
              </a:rPr>
              <a:t> using the provided code and output as follows-</a:t>
            </a:r>
            <a:endParaRPr sz="1000" dirty="0">
              <a:latin typeface="Arial MT"/>
              <a:cs typeface="Arial MT"/>
            </a:endParaRPr>
          </a:p>
        </p:txBody>
      </p:sp>
      <p:pic>
        <p:nvPicPr>
          <p:cNvPr id="6" name="Picture 5">
            <a:extLst>
              <a:ext uri="{FF2B5EF4-FFF2-40B4-BE49-F238E27FC236}">
                <a16:creationId xmlns:a16="http://schemas.microsoft.com/office/drawing/2014/main" id="{95ED2A4A-966B-30C8-8DC1-0ACFF87E7256}"/>
              </a:ext>
            </a:extLst>
          </p:cNvPr>
          <p:cNvPicPr>
            <a:picLocks noChangeAspect="1"/>
          </p:cNvPicPr>
          <p:nvPr/>
        </p:nvPicPr>
        <p:blipFill>
          <a:blip r:embed="rId2"/>
          <a:stretch>
            <a:fillRect/>
          </a:stretch>
        </p:blipFill>
        <p:spPr>
          <a:xfrm>
            <a:off x="171450" y="718414"/>
            <a:ext cx="4191000" cy="2703965"/>
          </a:xfrm>
          <a:prstGeom prst="rect">
            <a:avLst/>
          </a:prstGeom>
        </p:spPr>
      </p:pic>
    </p:spTree>
    <p:extLst>
      <p:ext uri="{BB962C8B-B14F-4D97-AF65-F5344CB8AC3E}">
        <p14:creationId xmlns:p14="http://schemas.microsoft.com/office/powerpoint/2010/main" val="416727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22629-0FB7-761B-2108-17CD84A300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A650BE7-8211-BC56-7F32-B19854F0859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1FDB97CA-CD83-4C1F-1185-FD9F4C165A17}"/>
              </a:ext>
            </a:extLst>
          </p:cNvPr>
          <p:cNvSpPr txBox="1"/>
          <p:nvPr/>
        </p:nvSpPr>
        <p:spPr>
          <a:xfrm>
            <a:off x="347293" y="344434"/>
            <a:ext cx="3876675" cy="327718"/>
          </a:xfrm>
          <a:prstGeom prst="rect">
            <a:avLst/>
          </a:prstGeom>
        </p:spPr>
        <p:txBody>
          <a:bodyPr vert="horz" wrap="square" lIns="0" tIns="8255" rIns="0" bIns="0" rtlCol="0">
            <a:spAutoFit/>
          </a:bodyPr>
          <a:lstStyle/>
          <a:p>
            <a:pPr marL="12700" marR="5080">
              <a:lnSpc>
                <a:spcPct val="102600"/>
              </a:lnSpc>
              <a:spcBef>
                <a:spcPts val="65"/>
              </a:spcBef>
            </a:pPr>
            <a:r>
              <a:rPr lang="en-US" sz="1000" dirty="0">
                <a:latin typeface="Arial MT"/>
                <a:cs typeface="Arial MT"/>
              </a:rPr>
              <a:t>Now the noise was extracted using this noise denoise peek salt filter </a:t>
            </a:r>
          </a:p>
          <a:p>
            <a:pPr marL="12700" marR="5080">
              <a:lnSpc>
                <a:spcPct val="102600"/>
              </a:lnSpc>
              <a:spcBef>
                <a:spcPts val="65"/>
              </a:spcBef>
            </a:pPr>
            <a:r>
              <a:rPr lang="en-US" sz="1000" dirty="0">
                <a:latin typeface="Arial MT"/>
                <a:cs typeface="Arial MT"/>
              </a:rPr>
              <a:t> using the provided code and output as follows-</a:t>
            </a:r>
          </a:p>
        </p:txBody>
      </p:sp>
      <p:pic>
        <p:nvPicPr>
          <p:cNvPr id="4" name="Picture 3">
            <a:extLst>
              <a:ext uri="{FF2B5EF4-FFF2-40B4-BE49-F238E27FC236}">
                <a16:creationId xmlns:a16="http://schemas.microsoft.com/office/drawing/2014/main" id="{71A3EA55-6592-1E43-8130-E4B225A78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29" y="968375"/>
            <a:ext cx="4483521" cy="2057400"/>
          </a:xfrm>
          <a:prstGeom prst="rect">
            <a:avLst/>
          </a:prstGeom>
        </p:spPr>
      </p:pic>
    </p:spTree>
    <p:extLst>
      <p:ext uri="{BB962C8B-B14F-4D97-AF65-F5344CB8AC3E}">
        <p14:creationId xmlns:p14="http://schemas.microsoft.com/office/powerpoint/2010/main" val="1086542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1CF51-1EF5-9299-FEC2-F7AFD31003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5152126-BB74-BFC5-DA27-4B4E3C206AB2}"/>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36FBC03D-4A5C-5C99-2AFF-BBA9212A5E13}"/>
              </a:ext>
            </a:extLst>
          </p:cNvPr>
          <p:cNvSpPr txBox="1"/>
          <p:nvPr/>
        </p:nvSpPr>
        <p:spPr>
          <a:xfrm>
            <a:off x="347293" y="344433"/>
            <a:ext cx="4015157" cy="737894"/>
          </a:xfrm>
          <a:prstGeom prst="rect">
            <a:avLst/>
          </a:prstGeom>
        </p:spPr>
        <p:txBody>
          <a:bodyPr vert="horz" wrap="square" lIns="0" tIns="8255" rIns="0" bIns="0" rtlCol="0">
            <a:spAutoFit/>
          </a:bodyPr>
          <a:lstStyle/>
          <a:p>
            <a:pPr marL="12700" marR="5080">
              <a:lnSpc>
                <a:spcPct val="102600"/>
              </a:lnSpc>
              <a:spcBef>
                <a:spcPts val="65"/>
              </a:spcBef>
            </a:pPr>
            <a:r>
              <a:rPr lang="en-US" sz="900" dirty="0">
                <a:latin typeface="Arial MT"/>
                <a:cs typeface="Arial MT"/>
              </a:rPr>
              <a:t>Now the noise was extracted using this noise denoise peek salt filter </a:t>
            </a:r>
          </a:p>
          <a:p>
            <a:pPr marL="12700" marR="5080">
              <a:lnSpc>
                <a:spcPct val="102600"/>
              </a:lnSpc>
              <a:spcBef>
                <a:spcPts val="65"/>
              </a:spcBef>
            </a:pPr>
            <a:r>
              <a:rPr lang="en-US" sz="900" dirty="0">
                <a:latin typeface="Arial MT"/>
                <a:cs typeface="Arial MT"/>
              </a:rPr>
              <a:t>which has the PSNR accuracy score of 25 .358(87 percent enhancement of  original image)</a:t>
            </a:r>
            <a:r>
              <a:rPr lang="en-US" sz="900" dirty="0"/>
              <a:t> PSNR measures how close denoised image is with the original to higher with the better quality.</a:t>
            </a:r>
          </a:p>
          <a:p>
            <a:pPr marL="12700" marR="5080">
              <a:lnSpc>
                <a:spcPct val="102600"/>
              </a:lnSpc>
              <a:spcBef>
                <a:spcPts val="65"/>
              </a:spcBef>
            </a:pPr>
            <a:endParaRPr lang="en-US" sz="900" dirty="0">
              <a:latin typeface="Arial MT"/>
              <a:cs typeface="Arial MT"/>
            </a:endParaRPr>
          </a:p>
        </p:txBody>
      </p:sp>
      <p:pic>
        <p:nvPicPr>
          <p:cNvPr id="6" name="Picture 5">
            <a:extLst>
              <a:ext uri="{FF2B5EF4-FFF2-40B4-BE49-F238E27FC236}">
                <a16:creationId xmlns:a16="http://schemas.microsoft.com/office/drawing/2014/main" id="{E53C0DDC-AD9D-6217-F796-B49D1D8C1E07}"/>
              </a:ext>
            </a:extLst>
          </p:cNvPr>
          <p:cNvPicPr>
            <a:picLocks noChangeAspect="1"/>
          </p:cNvPicPr>
          <p:nvPr/>
        </p:nvPicPr>
        <p:blipFill>
          <a:blip r:embed="rId2"/>
          <a:stretch>
            <a:fillRect/>
          </a:stretch>
        </p:blipFill>
        <p:spPr>
          <a:xfrm>
            <a:off x="95299" y="1044934"/>
            <a:ext cx="4419600" cy="2133601"/>
          </a:xfrm>
          <a:prstGeom prst="rect">
            <a:avLst/>
          </a:prstGeom>
        </p:spPr>
      </p:pic>
    </p:spTree>
    <p:extLst>
      <p:ext uri="{BB962C8B-B14F-4D97-AF65-F5344CB8AC3E}">
        <p14:creationId xmlns:p14="http://schemas.microsoft.com/office/powerpoint/2010/main" val="3357747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Convolutional Neural Networks (CNNs)</a:t>
            </a:r>
          </a:p>
        </p:txBody>
      </p:sp>
      <p:sp>
        <p:nvSpPr>
          <p:cNvPr id="3" name="Text Placeholder 2"/>
          <p:cNvSpPr>
            <a:spLocks noGrp="1"/>
          </p:cNvSpPr>
          <p:nvPr>
            <p:ph type="body" idx="1"/>
          </p:nvPr>
        </p:nvSpPr>
        <p:spPr>
          <a:xfrm>
            <a:off x="125844" y="947633"/>
            <a:ext cx="4254500" cy="1333698"/>
          </a:xfrm>
        </p:spPr>
        <p:txBody>
          <a:bodyPr/>
          <a:lstStyle/>
          <a:p>
            <a:endParaRPr sz="1000" dirty="0"/>
          </a:p>
          <a:p>
            <a:pPr>
              <a:spcAft>
                <a:spcPts val="1000"/>
              </a:spcAft>
              <a:defRPr sz="2000"/>
            </a:pPr>
            <a:r>
              <a:rPr sz="1000" dirty="0"/>
              <a:t>CNNs are deep learning models specialized for grid-like data such as images.</a:t>
            </a:r>
          </a:p>
          <a:p>
            <a:pPr>
              <a:spcAft>
                <a:spcPts val="1000"/>
              </a:spcAft>
              <a:defRPr sz="2000"/>
            </a:pPr>
            <a:r>
              <a:rPr sz="1000" dirty="0"/>
              <a:t>Core Components: Convolution Layers, Activation (</a:t>
            </a:r>
            <a:r>
              <a:rPr sz="1000" dirty="0" err="1"/>
              <a:t>ReLU</a:t>
            </a:r>
            <a:r>
              <a:rPr sz="1000" dirty="0"/>
              <a:t>), Pooling Layers, Fully Connected Layers.</a:t>
            </a:r>
          </a:p>
          <a:p>
            <a:pPr>
              <a:spcAft>
                <a:spcPts val="1000"/>
              </a:spcAft>
              <a:defRPr sz="2000"/>
            </a:pPr>
            <a:r>
              <a:rPr lang="en-US" sz="1000" dirty="0"/>
              <a:t>CNN is used for </a:t>
            </a:r>
            <a:r>
              <a:rPr sz="1000" dirty="0"/>
              <a:t>Image Process</a:t>
            </a:r>
            <a:r>
              <a:rPr lang="en-US" sz="1000" dirty="0"/>
              <a:t>ing for </a:t>
            </a:r>
            <a:r>
              <a:rPr sz="1000" dirty="0"/>
              <a:t>preserv</a:t>
            </a:r>
            <a:r>
              <a:rPr lang="en-US" sz="1000" dirty="0"/>
              <a:t>ing </a:t>
            </a:r>
            <a:r>
              <a:rPr sz="1000" dirty="0"/>
              <a:t>spatial locality, learn hierarchical features, and perform effective noise reduction.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3962351" cy="430887"/>
          </a:xfrm>
        </p:spPr>
        <p:txBody>
          <a:bodyPr/>
          <a:lstStyle/>
          <a:p>
            <a:r>
              <a:rPr dirty="0"/>
              <a:t>CNN Denoising Architecture</a:t>
            </a:r>
            <a:r>
              <a:rPr lang="en-US" dirty="0"/>
              <a:t> goals and basic architecture</a:t>
            </a:r>
            <a:r>
              <a:rPr dirty="0"/>
              <a:t> </a:t>
            </a:r>
          </a:p>
        </p:txBody>
      </p:sp>
      <p:sp>
        <p:nvSpPr>
          <p:cNvPr id="3" name="Text Placeholder 2"/>
          <p:cNvSpPr>
            <a:spLocks noGrp="1"/>
          </p:cNvSpPr>
          <p:nvPr>
            <p:ph type="body" idx="1"/>
          </p:nvPr>
        </p:nvSpPr>
        <p:spPr>
          <a:xfrm>
            <a:off x="125844" y="947633"/>
            <a:ext cx="4254500" cy="1179810"/>
          </a:xfrm>
        </p:spPr>
        <p:txBody>
          <a:bodyPr/>
          <a:lstStyle/>
          <a:p>
            <a:endParaRPr sz="1000" dirty="0"/>
          </a:p>
          <a:p>
            <a:pPr>
              <a:spcAft>
                <a:spcPts val="1000"/>
              </a:spcAft>
              <a:defRPr sz="2000"/>
            </a:pPr>
            <a:r>
              <a:rPr lang="en-US" sz="1000" dirty="0"/>
              <a:t>The goal is to r</a:t>
            </a:r>
            <a:r>
              <a:rPr sz="1000" dirty="0"/>
              <a:t>emove Gaussian noise from grayscale image using CNN autoencoder-like design.</a:t>
            </a:r>
          </a:p>
          <a:p>
            <a:pPr>
              <a:spcAft>
                <a:spcPts val="1000"/>
              </a:spcAft>
              <a:defRPr sz="2000"/>
            </a:pPr>
            <a:r>
              <a:rPr sz="1000" dirty="0"/>
              <a:t>Architecture: 3 convolution layers for feature extraction and reconstruction.</a:t>
            </a:r>
          </a:p>
          <a:p>
            <a:pPr>
              <a:spcAft>
                <a:spcPts val="1000"/>
              </a:spcAft>
              <a:defRPr sz="2000"/>
            </a:pPr>
            <a:r>
              <a:rPr sz="1000" dirty="0"/>
              <a:t>Training: Input = Noisy image, Target = Clean image, Loss = MSE, Optimizer = Adam.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p:cNvSpPr>
            <a:spLocks noGrp="1"/>
          </p:cNvSpPr>
          <p:nvPr>
            <p:ph type="body" idx="1"/>
          </p:nvPr>
        </p:nvSpPr>
        <p:spPr>
          <a:xfrm>
            <a:off x="125844" y="587375"/>
            <a:ext cx="4254500" cy="1087477"/>
          </a:xfrm>
        </p:spPr>
        <p:txBody>
          <a:bodyPr/>
          <a:lstStyle/>
          <a:p>
            <a:endParaRPr sz="900" dirty="0"/>
          </a:p>
          <a:p>
            <a:pPr>
              <a:spcAft>
                <a:spcPts val="1000"/>
              </a:spcAft>
              <a:defRPr sz="2000"/>
            </a:pPr>
            <a:r>
              <a:rPr sz="900" dirty="0"/>
              <a:t>Process: Convert → Add noise → Train CNN → Reconstruct image → Compute PSNR.</a:t>
            </a:r>
          </a:p>
          <a:p>
            <a:pPr>
              <a:spcAft>
                <a:spcPts val="1000"/>
              </a:spcAft>
              <a:defRPr sz="2000"/>
            </a:pPr>
            <a:r>
              <a:rPr sz="900" dirty="0"/>
              <a:t>PSNR measures how close denoised image is to original — higher = better quality.</a:t>
            </a:r>
          </a:p>
          <a:p>
            <a:pPr>
              <a:spcAft>
                <a:spcPts val="1000"/>
              </a:spcAft>
              <a:defRPr sz="2000"/>
            </a:pPr>
            <a:r>
              <a:rPr sz="900" dirty="0"/>
              <a:t>CNN learns to map noisy → clean images using feature extraction and reconstruction.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88F50-94DF-DD47-6F24-4CD4E8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F0C2-8033-3153-08D2-C9A254C3ADF3}"/>
              </a:ext>
            </a:extLst>
          </p:cNvPr>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a:extLst>
              <a:ext uri="{FF2B5EF4-FFF2-40B4-BE49-F238E27FC236}">
                <a16:creationId xmlns:a16="http://schemas.microsoft.com/office/drawing/2014/main" id="{2196BFB8-8ABD-8C93-7E20-EDAD524D2350}"/>
              </a:ext>
            </a:extLst>
          </p:cNvPr>
          <p:cNvSpPr>
            <a:spLocks noGrp="1"/>
          </p:cNvSpPr>
          <p:nvPr>
            <p:ph type="body" idx="1"/>
          </p:nvPr>
        </p:nvSpPr>
        <p:spPr>
          <a:xfrm>
            <a:off x="125844" y="282575"/>
            <a:ext cx="4254500" cy="415498"/>
          </a:xfrm>
        </p:spPr>
        <p:txBody>
          <a:bodyPr/>
          <a:lstStyle/>
          <a:p>
            <a:endParaRPr sz="900" dirty="0"/>
          </a:p>
          <a:p>
            <a:pPr>
              <a:spcAft>
                <a:spcPts val="1000"/>
              </a:spcAft>
              <a:defRPr sz="2000"/>
            </a:pPr>
            <a:r>
              <a:rPr sz="900" dirty="0"/>
              <a:t>Process: Convert → Add noise → Train CNN → Reconstruct image → Compute PSNR.</a:t>
            </a:r>
            <a:r>
              <a:rPr lang="en-US" sz="900" dirty="0"/>
              <a:t> </a:t>
            </a:r>
            <a:r>
              <a:rPr lang="en-IN" sz="900" dirty="0"/>
              <a:t>Provided code -</a:t>
            </a:r>
            <a:endParaRPr sz="900" dirty="0"/>
          </a:p>
        </p:txBody>
      </p:sp>
      <p:pic>
        <p:nvPicPr>
          <p:cNvPr id="5" name="Picture 4">
            <a:extLst>
              <a:ext uri="{FF2B5EF4-FFF2-40B4-BE49-F238E27FC236}">
                <a16:creationId xmlns:a16="http://schemas.microsoft.com/office/drawing/2014/main" id="{EF3C7881-E11A-B848-2CBC-B26240917B11}"/>
              </a:ext>
            </a:extLst>
          </p:cNvPr>
          <p:cNvPicPr>
            <a:picLocks noChangeAspect="1"/>
          </p:cNvPicPr>
          <p:nvPr/>
        </p:nvPicPr>
        <p:blipFill>
          <a:blip r:embed="rId2"/>
          <a:stretch>
            <a:fillRect/>
          </a:stretch>
        </p:blipFill>
        <p:spPr>
          <a:xfrm>
            <a:off x="70289" y="756564"/>
            <a:ext cx="4224151" cy="2421611"/>
          </a:xfrm>
          <a:prstGeom prst="rect">
            <a:avLst/>
          </a:prstGeom>
        </p:spPr>
      </p:pic>
    </p:spTree>
    <p:extLst>
      <p:ext uri="{BB962C8B-B14F-4D97-AF65-F5344CB8AC3E}">
        <p14:creationId xmlns:p14="http://schemas.microsoft.com/office/powerpoint/2010/main" val="2872902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9C7C3-A282-B668-1A75-B3ADA1FA6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E2145-4E27-133A-1E18-E4D922DD9740}"/>
              </a:ext>
            </a:extLst>
          </p:cNvPr>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a:extLst>
              <a:ext uri="{FF2B5EF4-FFF2-40B4-BE49-F238E27FC236}">
                <a16:creationId xmlns:a16="http://schemas.microsoft.com/office/drawing/2014/main" id="{6B874D22-9172-0CC9-8ADF-024CD5818CB0}"/>
              </a:ext>
            </a:extLst>
          </p:cNvPr>
          <p:cNvSpPr>
            <a:spLocks noGrp="1"/>
          </p:cNvSpPr>
          <p:nvPr>
            <p:ph type="body" idx="1"/>
          </p:nvPr>
        </p:nvSpPr>
        <p:spPr>
          <a:xfrm>
            <a:off x="125844" y="282575"/>
            <a:ext cx="4254500" cy="415498"/>
          </a:xfrm>
        </p:spPr>
        <p:txBody>
          <a:bodyPr/>
          <a:lstStyle/>
          <a:p>
            <a:endParaRPr sz="900" dirty="0"/>
          </a:p>
          <a:p>
            <a:pPr>
              <a:spcAft>
                <a:spcPts val="1000"/>
              </a:spcAft>
              <a:defRPr sz="2000"/>
            </a:pPr>
            <a:r>
              <a:rPr sz="900" dirty="0"/>
              <a:t>Process: Convert → Add noise → Train CNN → Reconstruct image → Compute PSNR.</a:t>
            </a:r>
            <a:r>
              <a:rPr lang="en-US" sz="900" dirty="0"/>
              <a:t> </a:t>
            </a:r>
            <a:r>
              <a:rPr lang="en-IN" sz="900" dirty="0"/>
              <a:t>Output for the following code is </a:t>
            </a:r>
            <a:endParaRPr sz="900" dirty="0"/>
          </a:p>
        </p:txBody>
      </p:sp>
      <p:pic>
        <p:nvPicPr>
          <p:cNvPr id="4" name="Picture 3">
            <a:extLst>
              <a:ext uri="{FF2B5EF4-FFF2-40B4-BE49-F238E27FC236}">
                <a16:creationId xmlns:a16="http://schemas.microsoft.com/office/drawing/2014/main" id="{2308F11D-2A4C-9F6F-C3E2-EBCD3EE344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44" y="739775"/>
            <a:ext cx="4610100" cy="1524000"/>
          </a:xfrm>
          <a:prstGeom prst="rect">
            <a:avLst/>
          </a:prstGeom>
        </p:spPr>
      </p:pic>
    </p:spTree>
    <p:extLst>
      <p:ext uri="{BB962C8B-B14F-4D97-AF65-F5344CB8AC3E}">
        <p14:creationId xmlns:p14="http://schemas.microsoft.com/office/powerpoint/2010/main" val="494765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BF82B-B720-DED8-6E52-39C8F3605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42DD6-DD73-6104-9E13-12FC580BED79}"/>
              </a:ext>
            </a:extLst>
          </p:cNvPr>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a:extLst>
              <a:ext uri="{FF2B5EF4-FFF2-40B4-BE49-F238E27FC236}">
                <a16:creationId xmlns:a16="http://schemas.microsoft.com/office/drawing/2014/main" id="{662388F1-C275-5200-9C49-B58E1D41F74D}"/>
              </a:ext>
            </a:extLst>
          </p:cNvPr>
          <p:cNvSpPr>
            <a:spLocks noGrp="1"/>
          </p:cNvSpPr>
          <p:nvPr>
            <p:ph type="body" idx="1"/>
          </p:nvPr>
        </p:nvSpPr>
        <p:spPr>
          <a:xfrm>
            <a:off x="125844" y="282575"/>
            <a:ext cx="4254500" cy="553998"/>
          </a:xfrm>
        </p:spPr>
        <p:txBody>
          <a:bodyPr/>
          <a:lstStyle/>
          <a:p>
            <a:endParaRPr sz="900" dirty="0"/>
          </a:p>
          <a:p>
            <a:pPr>
              <a:spcAft>
                <a:spcPts val="1000"/>
              </a:spcAft>
              <a:defRPr sz="2000"/>
            </a:pPr>
            <a:r>
              <a:rPr sz="900" dirty="0"/>
              <a:t>Process: Convert → Add noise → Train CNN → Reconstruct image → Compute PSNR.</a:t>
            </a:r>
            <a:r>
              <a:rPr lang="en-US" sz="900" dirty="0"/>
              <a:t> The PSNR value is </a:t>
            </a:r>
            <a:r>
              <a:rPr lang="en-IN" sz="900" dirty="0"/>
              <a:t> 31.44 nearly(97 percent of the original image with enhanced features and no noise ).</a:t>
            </a:r>
            <a:endParaRPr sz="900" dirty="0"/>
          </a:p>
        </p:txBody>
      </p:sp>
      <p:pic>
        <p:nvPicPr>
          <p:cNvPr id="6" name="Picture 5">
            <a:extLst>
              <a:ext uri="{FF2B5EF4-FFF2-40B4-BE49-F238E27FC236}">
                <a16:creationId xmlns:a16="http://schemas.microsoft.com/office/drawing/2014/main" id="{0A37D693-A045-936D-EEE4-772AE665EFB5}"/>
              </a:ext>
            </a:extLst>
          </p:cNvPr>
          <p:cNvPicPr>
            <a:picLocks noChangeAspect="1"/>
          </p:cNvPicPr>
          <p:nvPr/>
        </p:nvPicPr>
        <p:blipFill>
          <a:blip r:embed="rId2"/>
          <a:stretch>
            <a:fillRect/>
          </a:stretch>
        </p:blipFill>
        <p:spPr>
          <a:xfrm>
            <a:off x="36992" y="836573"/>
            <a:ext cx="4343352" cy="2492375"/>
          </a:xfrm>
          <a:prstGeom prst="rect">
            <a:avLst/>
          </a:prstGeom>
        </p:spPr>
      </p:pic>
    </p:spTree>
    <p:extLst>
      <p:ext uri="{BB962C8B-B14F-4D97-AF65-F5344CB8AC3E}">
        <p14:creationId xmlns:p14="http://schemas.microsoft.com/office/powerpoint/2010/main" val="2103073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9" y="59411"/>
            <a:ext cx="2122170" cy="604164"/>
          </a:xfrm>
        </p:spPr>
        <p:txBody>
          <a:bodyPr/>
          <a:lstStyle/>
          <a:p>
            <a:r>
              <a:rPr dirty="0"/>
              <a:t>Conclusion</a:t>
            </a:r>
          </a:p>
        </p:txBody>
      </p:sp>
      <p:sp>
        <p:nvSpPr>
          <p:cNvPr id="3" name="Text Placeholder 2"/>
          <p:cNvSpPr>
            <a:spLocks noGrp="1"/>
          </p:cNvSpPr>
          <p:nvPr>
            <p:ph type="body" idx="1"/>
          </p:nvPr>
        </p:nvSpPr>
        <p:spPr/>
        <p:txBody>
          <a:bodyPr/>
          <a:lstStyle/>
          <a:p>
            <a:r>
              <a:rPr dirty="0"/>
              <a:t>The comparison of denoising performance between Singular Value Decomposition (SVD) and Convolutional Neural Network (CNN) highlights the superior capability of CNNs in preserving image quality. The PSNR value for SVD-based denoising was 25.35, indicating a moderate restoration of the original image, while the CNN-based denoising achieved a PSNR of 31.44, reflecting significantly higher fidelity and noise reduction. Thus, CNNs outperform traditional SVD methods by effectively learning and removing complex noise patterns, producing cleaner and more visually accurate results.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447356" y="980029"/>
            <a:ext cx="2292350" cy="193040"/>
          </a:xfrm>
          <a:prstGeom prst="rect">
            <a:avLst/>
          </a:prstGeom>
        </p:spPr>
        <p:txBody>
          <a:bodyPr vert="horz" wrap="square" lIns="0" tIns="12700" rIns="0" bIns="0" rtlCol="0">
            <a:spAutoFit/>
          </a:bodyPr>
          <a:lstStyle/>
          <a:p>
            <a:pPr marL="190500" indent="-177800">
              <a:lnSpc>
                <a:spcPct val="100000"/>
              </a:lnSpc>
              <a:spcBef>
                <a:spcPts val="100"/>
              </a:spcBef>
              <a:buClr>
                <a:srgbClr val="3333B2"/>
              </a:buClr>
              <a:buSzPct val="104545"/>
              <a:buChar char="►"/>
              <a:tabLst>
                <a:tab pos="190500" algn="l"/>
              </a:tabLst>
            </a:pPr>
            <a:r>
              <a:rPr sz="1100" spc="-30" dirty="0">
                <a:latin typeface="Arial MT"/>
                <a:cs typeface="Arial MT"/>
              </a:rPr>
              <a:t>Machine</a:t>
            </a:r>
            <a:r>
              <a:rPr sz="1100" spc="-50" dirty="0">
                <a:latin typeface="Arial MT"/>
                <a:cs typeface="Arial MT"/>
              </a:rPr>
              <a:t> </a:t>
            </a:r>
            <a:r>
              <a:rPr sz="1100" spc="-35" dirty="0">
                <a:latin typeface="Arial MT"/>
                <a:cs typeface="Arial MT"/>
              </a:rPr>
              <a:t>learning:</a:t>
            </a:r>
            <a:r>
              <a:rPr sz="1100" spc="40" dirty="0">
                <a:latin typeface="Arial MT"/>
                <a:cs typeface="Arial MT"/>
              </a:rPr>
              <a:t> </a:t>
            </a:r>
            <a:r>
              <a:rPr sz="1100" spc="-45" dirty="0">
                <a:latin typeface="Arial MT"/>
                <a:cs typeface="Arial MT"/>
              </a:rPr>
              <a:t>feature</a:t>
            </a:r>
            <a:r>
              <a:rPr sz="1100" spc="-90" dirty="0">
                <a:latin typeface="Arial MT"/>
                <a:cs typeface="Arial MT"/>
              </a:rPr>
              <a:t> </a:t>
            </a:r>
            <a:r>
              <a:rPr sz="1100" spc="-10" dirty="0">
                <a:latin typeface="Arial MT"/>
                <a:cs typeface="Arial MT"/>
              </a:rPr>
              <a:t>extraction</a:t>
            </a:r>
            <a:endParaRPr sz="1100">
              <a:latin typeface="Arial MT"/>
              <a:cs typeface="Arial MT"/>
            </a:endParaRPr>
          </a:p>
        </p:txBody>
      </p:sp>
      <p:pic>
        <p:nvPicPr>
          <p:cNvPr id="4" name="object 4"/>
          <p:cNvPicPr/>
          <p:nvPr/>
        </p:nvPicPr>
        <p:blipFill>
          <a:blip r:embed="rId2" cstate="print"/>
          <a:stretch>
            <a:fillRect/>
          </a:stretch>
        </p:blipFill>
        <p:spPr>
          <a:xfrm>
            <a:off x="1087297" y="1196975"/>
            <a:ext cx="2713659" cy="983430"/>
          </a:xfrm>
          <a:prstGeom prst="rect">
            <a:avLst/>
          </a:prstGeom>
        </p:spPr>
      </p:pic>
      <p:sp>
        <p:nvSpPr>
          <p:cNvPr id="5" name="object 5"/>
          <p:cNvSpPr txBox="1"/>
          <p:nvPr/>
        </p:nvSpPr>
        <p:spPr>
          <a:xfrm>
            <a:off x="624395" y="2220938"/>
            <a:ext cx="368046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image</a:t>
            </a:r>
            <a:r>
              <a:rPr sz="1100" spc="-105" dirty="0">
                <a:latin typeface="Arial MT"/>
                <a:cs typeface="Arial MT"/>
              </a:rPr>
              <a:t> </a:t>
            </a:r>
            <a:r>
              <a:rPr sz="1100" spc="-20" dirty="0">
                <a:latin typeface="Arial MT"/>
                <a:cs typeface="Arial MT"/>
              </a:rPr>
              <a:t>credits:</a:t>
            </a:r>
            <a:r>
              <a:rPr sz="1100" spc="-10" dirty="0">
                <a:latin typeface="Arial MT"/>
                <a:cs typeface="Arial MT"/>
              </a:rPr>
              <a:t> </a:t>
            </a:r>
            <a:r>
              <a:rPr sz="1100" spc="-40" dirty="0">
                <a:latin typeface="Arial MT"/>
                <a:cs typeface="Arial MT"/>
              </a:rPr>
              <a:t>https://mathematicaforprediction.wordpress.com/</a:t>
            </a:r>
            <a:endParaRPr sz="11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References</a:t>
            </a:r>
          </a:p>
        </p:txBody>
      </p:sp>
      <p:sp>
        <p:nvSpPr>
          <p:cNvPr id="3" name="object 3"/>
          <p:cNvSpPr txBox="1"/>
          <p:nvPr/>
        </p:nvSpPr>
        <p:spPr>
          <a:xfrm>
            <a:off x="446722" y="751940"/>
            <a:ext cx="3782060" cy="2408352"/>
          </a:xfrm>
          <a:prstGeom prst="rect">
            <a:avLst/>
          </a:prstGeom>
        </p:spPr>
        <p:txBody>
          <a:bodyPr vert="horz" wrap="square" lIns="0" tIns="1905" rIns="0" bIns="0" rtlCol="0">
            <a:spAutoFit/>
          </a:bodyPr>
          <a:lstStyle/>
          <a:p>
            <a:pPr marL="189230" marR="417195" indent="-177165">
              <a:lnSpc>
                <a:spcPct val="102299"/>
              </a:lnSpc>
              <a:spcBef>
                <a:spcPts val="15"/>
              </a:spcBef>
              <a:buClr>
                <a:srgbClr val="3333B2"/>
              </a:buClr>
              <a:buSzPct val="104545"/>
              <a:buAutoNum type="arabicPeriod"/>
              <a:tabLst>
                <a:tab pos="189230" algn="l"/>
              </a:tabLst>
            </a:pPr>
            <a:r>
              <a:rPr sz="1100" spc="-10" dirty="0">
                <a:latin typeface="Arial MT"/>
                <a:cs typeface="Arial MT"/>
              </a:rPr>
              <a:t>Brunton,</a:t>
            </a:r>
            <a:r>
              <a:rPr sz="1100" spc="-45" dirty="0">
                <a:latin typeface="Arial MT"/>
                <a:cs typeface="Arial MT"/>
              </a:rPr>
              <a:t> Steven</a:t>
            </a:r>
            <a:r>
              <a:rPr sz="1100" spc="-50" dirty="0">
                <a:latin typeface="Arial MT"/>
                <a:cs typeface="Arial MT"/>
              </a:rPr>
              <a:t> </a:t>
            </a:r>
            <a:r>
              <a:rPr sz="1100" dirty="0">
                <a:latin typeface="Arial MT"/>
                <a:cs typeface="Arial MT"/>
              </a:rPr>
              <a:t>L.,</a:t>
            </a:r>
            <a:r>
              <a:rPr sz="1100" spc="-30" dirty="0">
                <a:latin typeface="Arial MT"/>
                <a:cs typeface="Arial MT"/>
              </a:rPr>
              <a:t> </a:t>
            </a:r>
            <a:r>
              <a:rPr sz="1100" spc="-35" dirty="0">
                <a:latin typeface="Arial MT"/>
                <a:cs typeface="Arial MT"/>
              </a:rPr>
              <a:t>and</a:t>
            </a:r>
            <a:r>
              <a:rPr sz="1100" spc="-55" dirty="0">
                <a:latin typeface="Arial MT"/>
                <a:cs typeface="Arial MT"/>
              </a:rPr>
              <a:t> </a:t>
            </a:r>
            <a:r>
              <a:rPr sz="1100" dirty="0">
                <a:latin typeface="Arial MT"/>
                <a:cs typeface="Arial MT"/>
              </a:rPr>
              <a:t>J.</a:t>
            </a:r>
            <a:r>
              <a:rPr sz="1100" spc="-25" dirty="0">
                <a:latin typeface="Arial MT"/>
                <a:cs typeface="Arial MT"/>
              </a:rPr>
              <a:t> </a:t>
            </a:r>
            <a:r>
              <a:rPr sz="1100" spc="-20" dirty="0">
                <a:latin typeface="Arial MT"/>
                <a:cs typeface="Arial MT"/>
              </a:rPr>
              <a:t>Nathan </a:t>
            </a:r>
            <a:r>
              <a:rPr sz="1100" dirty="0">
                <a:latin typeface="Arial MT"/>
                <a:cs typeface="Arial MT"/>
              </a:rPr>
              <a:t>Kutz.</a:t>
            </a:r>
            <a:r>
              <a:rPr sz="1100" spc="80" dirty="0">
                <a:latin typeface="Arial MT"/>
                <a:cs typeface="Arial MT"/>
              </a:rPr>
              <a:t> </a:t>
            </a:r>
            <a:r>
              <a:rPr sz="1100" spc="-10" dirty="0">
                <a:latin typeface="Arial MT"/>
                <a:cs typeface="Arial MT"/>
              </a:rPr>
              <a:t>”Chapter</a:t>
            </a:r>
            <a:r>
              <a:rPr sz="1100" spc="-35" dirty="0">
                <a:latin typeface="Arial MT"/>
                <a:cs typeface="Arial MT"/>
              </a:rPr>
              <a:t> </a:t>
            </a:r>
            <a:r>
              <a:rPr sz="1100" spc="-25" dirty="0">
                <a:latin typeface="Arial MT"/>
                <a:cs typeface="Arial MT"/>
              </a:rPr>
              <a:t>1: </a:t>
            </a:r>
            <a:r>
              <a:rPr sz="1100" spc="-35" dirty="0">
                <a:latin typeface="Arial MT"/>
                <a:cs typeface="Arial MT"/>
              </a:rPr>
              <a:t>Singular</a:t>
            </a:r>
            <a:r>
              <a:rPr sz="1100" spc="-10" dirty="0">
                <a:latin typeface="Arial MT"/>
                <a:cs typeface="Arial MT"/>
              </a:rPr>
              <a:t> </a:t>
            </a:r>
            <a:r>
              <a:rPr sz="1100" spc="-25" dirty="0">
                <a:latin typeface="Arial MT"/>
                <a:cs typeface="Arial MT"/>
              </a:rPr>
              <a:t>Value</a:t>
            </a:r>
            <a:r>
              <a:rPr sz="1100" spc="5" dirty="0">
                <a:latin typeface="Arial MT"/>
                <a:cs typeface="Arial MT"/>
              </a:rPr>
              <a:t> </a:t>
            </a:r>
            <a:r>
              <a:rPr sz="1100" spc="-35" dirty="0">
                <a:latin typeface="Arial MT"/>
                <a:cs typeface="Arial MT"/>
              </a:rPr>
              <a:t>Decomposition.”</a:t>
            </a:r>
            <a:r>
              <a:rPr sz="1100" spc="-5" dirty="0">
                <a:latin typeface="Arial MT"/>
                <a:cs typeface="Arial MT"/>
              </a:rPr>
              <a:t> </a:t>
            </a:r>
            <a:r>
              <a:rPr sz="1100" i="1" spc="-55" dirty="0">
                <a:latin typeface="Arial"/>
                <a:cs typeface="Arial"/>
              </a:rPr>
              <a:t>Data-</a:t>
            </a:r>
            <a:r>
              <a:rPr sz="1100" i="1" spc="-20" dirty="0">
                <a:latin typeface="Arial"/>
                <a:cs typeface="Arial"/>
              </a:rPr>
              <a:t>driven</a:t>
            </a:r>
            <a:r>
              <a:rPr sz="1100" i="1" spc="35" dirty="0">
                <a:latin typeface="Arial"/>
                <a:cs typeface="Arial"/>
              </a:rPr>
              <a:t> </a:t>
            </a:r>
            <a:r>
              <a:rPr sz="1100" i="1" spc="-10" dirty="0">
                <a:latin typeface="Arial"/>
                <a:cs typeface="Arial"/>
              </a:rPr>
              <a:t>science </a:t>
            </a:r>
            <a:r>
              <a:rPr sz="1100" i="1" spc="-35" dirty="0">
                <a:latin typeface="Arial"/>
                <a:cs typeface="Arial"/>
              </a:rPr>
              <a:t>and</a:t>
            </a:r>
            <a:r>
              <a:rPr sz="1100" i="1" spc="-50" dirty="0">
                <a:latin typeface="Arial"/>
                <a:cs typeface="Arial"/>
              </a:rPr>
              <a:t> engineering:</a:t>
            </a:r>
            <a:r>
              <a:rPr sz="1100" i="1" spc="75" dirty="0">
                <a:latin typeface="Arial"/>
                <a:cs typeface="Arial"/>
              </a:rPr>
              <a:t> </a:t>
            </a:r>
            <a:r>
              <a:rPr sz="1100" i="1" spc="-40" dirty="0">
                <a:latin typeface="Arial"/>
                <a:cs typeface="Arial"/>
              </a:rPr>
              <a:t>Machine</a:t>
            </a:r>
            <a:r>
              <a:rPr sz="1100" i="1" spc="-5" dirty="0">
                <a:latin typeface="Arial"/>
                <a:cs typeface="Arial"/>
              </a:rPr>
              <a:t> </a:t>
            </a:r>
            <a:r>
              <a:rPr sz="1100" i="1" spc="-45" dirty="0">
                <a:latin typeface="Arial"/>
                <a:cs typeface="Arial"/>
              </a:rPr>
              <a:t>learning,</a:t>
            </a:r>
            <a:r>
              <a:rPr sz="1100" i="1" spc="-20" dirty="0">
                <a:latin typeface="Arial"/>
                <a:cs typeface="Arial"/>
              </a:rPr>
              <a:t> </a:t>
            </a:r>
            <a:r>
              <a:rPr sz="1100" i="1" spc="-55" dirty="0">
                <a:latin typeface="Arial"/>
                <a:cs typeface="Arial"/>
              </a:rPr>
              <a:t>dynamical</a:t>
            </a:r>
            <a:r>
              <a:rPr sz="1100" i="1" spc="-10" dirty="0">
                <a:latin typeface="Arial"/>
                <a:cs typeface="Arial"/>
              </a:rPr>
              <a:t> </a:t>
            </a:r>
            <a:r>
              <a:rPr sz="1100" i="1" spc="-40" dirty="0">
                <a:latin typeface="Arial"/>
                <a:cs typeface="Arial"/>
              </a:rPr>
              <a:t>systems, </a:t>
            </a:r>
            <a:r>
              <a:rPr sz="1100" i="1" spc="-35" dirty="0">
                <a:latin typeface="Arial"/>
                <a:cs typeface="Arial"/>
              </a:rPr>
              <a:t>and</a:t>
            </a:r>
            <a:r>
              <a:rPr sz="1100" i="1" spc="-20" dirty="0">
                <a:latin typeface="Arial"/>
                <a:cs typeface="Arial"/>
              </a:rPr>
              <a:t> </a:t>
            </a:r>
            <a:r>
              <a:rPr sz="1100" i="1" dirty="0">
                <a:latin typeface="Arial"/>
                <a:cs typeface="Arial"/>
              </a:rPr>
              <a:t>control.</a:t>
            </a:r>
            <a:r>
              <a:rPr sz="1100" i="1" spc="125" dirty="0">
                <a:latin typeface="Arial"/>
                <a:cs typeface="Arial"/>
              </a:rPr>
              <a:t> </a:t>
            </a:r>
            <a:r>
              <a:rPr sz="1100" spc="-55" dirty="0">
                <a:latin typeface="Arial MT"/>
                <a:cs typeface="Arial MT"/>
              </a:rPr>
              <a:t>Cambridge </a:t>
            </a:r>
            <a:r>
              <a:rPr sz="1100" spc="-40" dirty="0">
                <a:latin typeface="Arial MT"/>
                <a:cs typeface="Arial MT"/>
              </a:rPr>
              <a:t>University</a:t>
            </a:r>
            <a:r>
              <a:rPr sz="1100" spc="-45" dirty="0">
                <a:latin typeface="Arial MT"/>
                <a:cs typeface="Arial MT"/>
              </a:rPr>
              <a:t> </a:t>
            </a:r>
            <a:r>
              <a:rPr sz="1100" spc="-25" dirty="0">
                <a:latin typeface="Arial MT"/>
                <a:cs typeface="Arial MT"/>
              </a:rPr>
              <a:t>Press,</a:t>
            </a:r>
            <a:r>
              <a:rPr sz="1100" spc="-60" dirty="0">
                <a:latin typeface="Arial MT"/>
                <a:cs typeface="Arial MT"/>
              </a:rPr>
              <a:t> </a:t>
            </a:r>
            <a:r>
              <a:rPr sz="1100" spc="-10" dirty="0">
                <a:latin typeface="Arial MT"/>
                <a:cs typeface="Arial MT"/>
              </a:rPr>
              <a:t>2019.</a:t>
            </a:r>
            <a:endParaRPr lang="en-US" sz="1100" spc="-10" dirty="0">
              <a:latin typeface="Arial MT"/>
              <a:cs typeface="Arial MT"/>
            </a:endParaRPr>
          </a:p>
          <a:p>
            <a:pPr marL="189230" marR="417195" indent="-177165">
              <a:lnSpc>
                <a:spcPct val="102299"/>
              </a:lnSpc>
              <a:spcBef>
                <a:spcPts val="15"/>
              </a:spcBef>
              <a:buClr>
                <a:srgbClr val="3333B2"/>
              </a:buClr>
              <a:buSzPct val="104545"/>
              <a:buAutoNum type="arabicPeriod"/>
              <a:tabLst>
                <a:tab pos="189230" algn="l"/>
              </a:tabLst>
            </a:pPr>
            <a:r>
              <a:rPr lang="en-IN" sz="1100" dirty="0">
                <a:latin typeface="Arial MT"/>
                <a:cs typeface="Arial MT"/>
                <a:hlinkClick r:id="rId2"/>
              </a:rPr>
              <a:t>https://dmicz.github.io/machine-learning/svd-image-compression/</a:t>
            </a:r>
            <a:endParaRPr lang="en-IN" sz="1100" dirty="0">
              <a:latin typeface="Arial MT"/>
              <a:cs typeface="Arial MT"/>
            </a:endParaRPr>
          </a:p>
          <a:p>
            <a:pPr marL="189230" marR="417195" indent="-177165">
              <a:lnSpc>
                <a:spcPct val="102299"/>
              </a:lnSpc>
              <a:spcBef>
                <a:spcPts val="15"/>
              </a:spcBef>
              <a:buClr>
                <a:srgbClr val="3333B2"/>
              </a:buClr>
              <a:buSzPct val="104545"/>
              <a:buAutoNum type="arabicPeriod"/>
              <a:tabLst>
                <a:tab pos="189230" algn="l"/>
              </a:tabLst>
            </a:pPr>
            <a:r>
              <a:rPr lang="en-IN" sz="1100" dirty="0">
                <a:latin typeface="Arial MT"/>
                <a:cs typeface="Arial MT"/>
                <a:hlinkClick r:id="rId3"/>
              </a:rPr>
              <a:t>https://www.appliedaicourse.com/blog/singular-value-decomposition-svd-in-machine-learning/</a:t>
            </a:r>
            <a:endParaRPr lang="en-IN" sz="1100" dirty="0">
              <a:latin typeface="Arial MT"/>
              <a:cs typeface="Arial MT"/>
            </a:endParaRPr>
          </a:p>
          <a:p>
            <a:pPr marL="189230" marR="417195" indent="-177165">
              <a:lnSpc>
                <a:spcPct val="102299"/>
              </a:lnSpc>
              <a:spcBef>
                <a:spcPts val="15"/>
              </a:spcBef>
              <a:buClr>
                <a:srgbClr val="3333B2"/>
              </a:buClr>
              <a:buSzPct val="104545"/>
              <a:buFontTx/>
              <a:buAutoNum type="arabicPeriod"/>
              <a:tabLst>
                <a:tab pos="189230" algn="l"/>
              </a:tabLst>
            </a:pPr>
            <a:r>
              <a:rPr lang="en-US" sz="1100" spc="-10" dirty="0">
                <a:latin typeface="Arial MT"/>
                <a:cs typeface="Arial MT"/>
              </a:rPr>
              <a:t>https://www.geeksforgeeks.org/machine-learning/singular-value-decomposition-svd/</a:t>
            </a:r>
          </a:p>
          <a:p>
            <a:pPr marL="12065" marR="417195">
              <a:lnSpc>
                <a:spcPct val="102299"/>
              </a:lnSpc>
              <a:spcBef>
                <a:spcPts val="15"/>
              </a:spcBef>
              <a:buClr>
                <a:srgbClr val="3333B2"/>
              </a:buClr>
              <a:buSzPct val="104545"/>
              <a:tabLst>
                <a:tab pos="189230" algn="l"/>
              </a:tabLst>
            </a:pPr>
            <a:r>
              <a:rPr lang="en-IN" sz="1100" dirty="0">
                <a:latin typeface="Arial MT"/>
                <a:cs typeface="Arial MT"/>
              </a:rPr>
              <a:t> For other code and resources ,please refer to my </a:t>
            </a:r>
            <a:r>
              <a:rPr lang="en-IN" sz="1100" dirty="0" err="1">
                <a:latin typeface="Arial MT"/>
                <a:cs typeface="Arial MT"/>
              </a:rPr>
              <a:t>github</a:t>
            </a:r>
            <a:r>
              <a:rPr lang="en-IN" sz="1100" dirty="0">
                <a:latin typeface="Arial MT"/>
                <a:cs typeface="Arial MT"/>
              </a:rPr>
              <a:t> account and Kaggle sync with </a:t>
            </a:r>
            <a:r>
              <a:rPr lang="en-IN" sz="1100" dirty="0" err="1">
                <a:latin typeface="Arial MT"/>
                <a:cs typeface="Arial MT"/>
              </a:rPr>
              <a:t>github</a:t>
            </a:r>
            <a:r>
              <a:rPr lang="en-IN" sz="1100" dirty="0">
                <a:latin typeface="Arial MT"/>
                <a:cs typeface="Arial MT"/>
              </a:rPr>
              <a:t> Link:-</a:t>
            </a:r>
          </a:p>
          <a:p>
            <a:pPr marL="12065" marR="417195">
              <a:lnSpc>
                <a:spcPct val="102299"/>
              </a:lnSpc>
              <a:spcBef>
                <a:spcPts val="15"/>
              </a:spcBef>
              <a:buClr>
                <a:srgbClr val="3333B2"/>
              </a:buClr>
              <a:buSzPct val="104545"/>
              <a:tabLst>
                <a:tab pos="189230" algn="l"/>
              </a:tabLst>
            </a:pPr>
            <a:r>
              <a:rPr lang="en-IN" sz="1100">
                <a:latin typeface="Arial MT"/>
                <a:cs typeface="Arial MT"/>
              </a:rPr>
              <a:t>	</a:t>
            </a:r>
            <a:endParaRPr lang="en-IN" sz="1100" dirty="0">
              <a:latin typeface="Arial MT"/>
              <a:cs typeface="Arial MT"/>
            </a:endParaRPr>
          </a:p>
          <a:p>
            <a:pPr marL="189230" marR="417195" indent="-177165">
              <a:lnSpc>
                <a:spcPct val="102299"/>
              </a:lnSpc>
              <a:spcBef>
                <a:spcPts val="15"/>
              </a:spcBef>
              <a:buClr>
                <a:srgbClr val="3333B2"/>
              </a:buClr>
              <a:buSzPct val="104545"/>
              <a:buAutoNum type="arabicPeriod"/>
              <a:tabLst>
                <a:tab pos="189230" algn="l"/>
              </a:tabLst>
            </a:pPr>
            <a:endParaRPr sz="1100" dirty="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447356" y="807271"/>
            <a:ext cx="2502535" cy="193040"/>
          </a:xfrm>
          <a:prstGeom prst="rect">
            <a:avLst/>
          </a:prstGeom>
        </p:spPr>
        <p:txBody>
          <a:bodyPr vert="horz" wrap="square" lIns="0" tIns="12700" rIns="0" bIns="0" rtlCol="0">
            <a:spAutoFit/>
          </a:bodyPr>
          <a:lstStyle/>
          <a:p>
            <a:pPr marL="190500" indent="-177800">
              <a:lnSpc>
                <a:spcPct val="100000"/>
              </a:lnSpc>
              <a:spcBef>
                <a:spcPts val="100"/>
              </a:spcBef>
              <a:buClr>
                <a:srgbClr val="3333B2"/>
              </a:buClr>
              <a:buSzPct val="104545"/>
              <a:buChar char="►"/>
              <a:tabLst>
                <a:tab pos="190500" algn="l"/>
              </a:tabLst>
            </a:pPr>
            <a:r>
              <a:rPr sz="1100" spc="-20" dirty="0">
                <a:latin typeface="Arial MT"/>
                <a:cs typeface="Arial MT"/>
              </a:rPr>
              <a:t>Scientific</a:t>
            </a:r>
            <a:r>
              <a:rPr sz="1100" spc="-45" dirty="0">
                <a:latin typeface="Arial MT"/>
                <a:cs typeface="Arial MT"/>
              </a:rPr>
              <a:t> </a:t>
            </a:r>
            <a:r>
              <a:rPr sz="1100" spc="-30" dirty="0">
                <a:latin typeface="Arial MT"/>
                <a:cs typeface="Arial MT"/>
              </a:rPr>
              <a:t>computing:</a:t>
            </a:r>
            <a:r>
              <a:rPr sz="1100" spc="20" dirty="0">
                <a:latin typeface="Arial MT"/>
                <a:cs typeface="Arial MT"/>
              </a:rPr>
              <a:t> </a:t>
            </a:r>
            <a:r>
              <a:rPr sz="1100" dirty="0">
                <a:latin typeface="Arial MT"/>
                <a:cs typeface="Arial MT"/>
              </a:rPr>
              <a:t>3D</a:t>
            </a:r>
            <a:r>
              <a:rPr sz="1100" spc="-35" dirty="0">
                <a:latin typeface="Arial MT"/>
                <a:cs typeface="Arial MT"/>
              </a:rPr>
              <a:t> </a:t>
            </a:r>
            <a:r>
              <a:rPr sz="1100" spc="-30" dirty="0">
                <a:latin typeface="Arial MT"/>
                <a:cs typeface="Arial MT"/>
              </a:rPr>
              <a:t>reconstruction</a:t>
            </a:r>
            <a:endParaRPr sz="1100">
              <a:latin typeface="Arial MT"/>
              <a:cs typeface="Arial MT"/>
            </a:endParaRPr>
          </a:p>
        </p:txBody>
      </p:sp>
      <p:pic>
        <p:nvPicPr>
          <p:cNvPr id="4" name="object 4"/>
          <p:cNvPicPr/>
          <p:nvPr/>
        </p:nvPicPr>
        <p:blipFill>
          <a:blip r:embed="rId2" cstate="print"/>
          <a:stretch>
            <a:fillRect/>
          </a:stretch>
        </p:blipFill>
        <p:spPr>
          <a:xfrm>
            <a:off x="965200" y="1041400"/>
            <a:ext cx="1518128" cy="1224711"/>
          </a:xfrm>
          <a:prstGeom prst="rect">
            <a:avLst/>
          </a:prstGeom>
        </p:spPr>
      </p:pic>
      <p:sp>
        <p:nvSpPr>
          <p:cNvPr id="5" name="object 5"/>
          <p:cNvSpPr txBox="1"/>
          <p:nvPr/>
        </p:nvSpPr>
        <p:spPr>
          <a:xfrm>
            <a:off x="1021473" y="2308922"/>
            <a:ext cx="93599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333B2"/>
                </a:solidFill>
                <a:latin typeface="Times New Roman"/>
                <a:cs typeface="Times New Roman"/>
              </a:rPr>
              <a:t>(a)</a:t>
            </a:r>
            <a:r>
              <a:rPr sz="900" spc="55" dirty="0">
                <a:solidFill>
                  <a:srgbClr val="3333B2"/>
                </a:solidFill>
                <a:latin typeface="Times New Roman"/>
                <a:cs typeface="Times New Roman"/>
              </a:rPr>
              <a:t> </a:t>
            </a:r>
            <a:r>
              <a:rPr sz="900" spc="-25" dirty="0">
                <a:latin typeface="Times New Roman"/>
                <a:cs typeface="Times New Roman"/>
              </a:rPr>
              <a:t>Topography</a:t>
            </a:r>
            <a:r>
              <a:rPr sz="900" spc="40" dirty="0">
                <a:latin typeface="Times New Roman"/>
                <a:cs typeface="Times New Roman"/>
              </a:rPr>
              <a:t> </a:t>
            </a:r>
            <a:r>
              <a:rPr sz="900" spc="-20" dirty="0">
                <a:latin typeface="Times New Roman"/>
                <a:cs typeface="Times New Roman"/>
              </a:rPr>
              <a:t>data</a:t>
            </a:r>
            <a:endParaRPr sz="900">
              <a:latin typeface="Times New Roman"/>
              <a:cs typeface="Times New Roman"/>
            </a:endParaRPr>
          </a:p>
        </p:txBody>
      </p:sp>
      <p:grpSp>
        <p:nvGrpSpPr>
          <p:cNvPr id="6" name="object 6"/>
          <p:cNvGrpSpPr/>
          <p:nvPr/>
        </p:nvGrpSpPr>
        <p:grpSpPr>
          <a:xfrm>
            <a:off x="2781300" y="1092200"/>
            <a:ext cx="1713864" cy="1127125"/>
            <a:chOff x="2781300" y="1092200"/>
            <a:chExt cx="1713864" cy="1127125"/>
          </a:xfrm>
        </p:grpSpPr>
        <p:pic>
          <p:nvPicPr>
            <p:cNvPr id="7" name="object 7"/>
            <p:cNvPicPr/>
            <p:nvPr/>
          </p:nvPicPr>
          <p:blipFill>
            <a:blip r:embed="rId3" cstate="print"/>
            <a:stretch>
              <a:fillRect/>
            </a:stretch>
          </p:blipFill>
          <p:spPr>
            <a:xfrm>
              <a:off x="2781300" y="1092200"/>
              <a:ext cx="1299481" cy="757450"/>
            </a:xfrm>
            <a:prstGeom prst="rect">
              <a:avLst/>
            </a:prstGeom>
          </p:spPr>
        </p:pic>
        <p:pic>
          <p:nvPicPr>
            <p:cNvPr id="8" name="object 8"/>
            <p:cNvPicPr/>
            <p:nvPr/>
          </p:nvPicPr>
          <p:blipFill>
            <a:blip r:embed="rId4" cstate="print"/>
            <a:stretch>
              <a:fillRect/>
            </a:stretch>
          </p:blipFill>
          <p:spPr>
            <a:xfrm>
              <a:off x="4076700" y="1104900"/>
              <a:ext cx="418372" cy="1113864"/>
            </a:xfrm>
            <a:prstGeom prst="rect">
              <a:avLst/>
            </a:prstGeom>
          </p:spPr>
        </p:pic>
        <p:pic>
          <p:nvPicPr>
            <p:cNvPr id="9" name="object 9"/>
            <p:cNvPicPr/>
            <p:nvPr/>
          </p:nvPicPr>
          <p:blipFill>
            <a:blip r:embed="rId5" cstate="print"/>
            <a:stretch>
              <a:fillRect/>
            </a:stretch>
          </p:blipFill>
          <p:spPr>
            <a:xfrm>
              <a:off x="2781300" y="1841500"/>
              <a:ext cx="1299480" cy="375376"/>
            </a:xfrm>
            <a:prstGeom prst="rect">
              <a:avLst/>
            </a:prstGeom>
          </p:spPr>
        </p:pic>
      </p:grpSp>
      <p:sp>
        <p:nvSpPr>
          <p:cNvPr id="10" name="object 10"/>
          <p:cNvSpPr txBox="1"/>
          <p:nvPr/>
        </p:nvSpPr>
        <p:spPr>
          <a:xfrm>
            <a:off x="2795548" y="2279763"/>
            <a:ext cx="101219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333B2"/>
                </a:solidFill>
                <a:latin typeface="Times New Roman"/>
                <a:cs typeface="Times New Roman"/>
              </a:rPr>
              <a:t>(b)</a:t>
            </a:r>
            <a:r>
              <a:rPr sz="900" spc="70" dirty="0">
                <a:solidFill>
                  <a:srgbClr val="3333B2"/>
                </a:solidFill>
                <a:latin typeface="Times New Roman"/>
                <a:cs typeface="Times New Roman"/>
              </a:rPr>
              <a:t> </a:t>
            </a:r>
            <a:r>
              <a:rPr sz="900" dirty="0">
                <a:latin typeface="Times New Roman"/>
                <a:cs typeface="Times New Roman"/>
              </a:rPr>
              <a:t>3D</a:t>
            </a:r>
            <a:r>
              <a:rPr sz="900" spc="70" dirty="0">
                <a:latin typeface="Times New Roman"/>
                <a:cs typeface="Times New Roman"/>
              </a:rPr>
              <a:t> </a:t>
            </a:r>
            <a:r>
              <a:rPr sz="900" spc="-10" dirty="0">
                <a:latin typeface="Times New Roman"/>
                <a:cs typeface="Times New Roman"/>
              </a:rPr>
              <a:t>reconstruction</a:t>
            </a:r>
            <a:endParaRPr sz="900">
              <a:latin typeface="Times New Roman"/>
              <a:cs typeface="Times New Roman"/>
            </a:endParaRPr>
          </a:p>
        </p:txBody>
      </p:sp>
      <p:sp>
        <p:nvSpPr>
          <p:cNvPr id="11" name="object 11"/>
          <p:cNvSpPr txBox="1"/>
          <p:nvPr/>
        </p:nvSpPr>
        <p:spPr>
          <a:xfrm>
            <a:off x="1211223" y="2480082"/>
            <a:ext cx="236093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image</a:t>
            </a:r>
            <a:r>
              <a:rPr sz="1100" spc="-105" dirty="0">
                <a:latin typeface="Arial MT"/>
                <a:cs typeface="Arial MT"/>
              </a:rPr>
              <a:t> </a:t>
            </a:r>
            <a:r>
              <a:rPr sz="1100" spc="-20" dirty="0">
                <a:latin typeface="Arial MT"/>
                <a:cs typeface="Arial MT"/>
              </a:rPr>
              <a:t>credits:</a:t>
            </a:r>
            <a:r>
              <a:rPr sz="1100" spc="-10" dirty="0">
                <a:latin typeface="Arial MT"/>
                <a:cs typeface="Arial MT"/>
              </a:rPr>
              <a:t> </a:t>
            </a:r>
            <a:r>
              <a:rPr sz="1100" u="sng" spc="-25" dirty="0">
                <a:solidFill>
                  <a:srgbClr val="0000FF"/>
                </a:solidFill>
                <a:uFill>
                  <a:solidFill>
                    <a:srgbClr val="0000FF"/>
                  </a:solidFill>
                </a:uFill>
                <a:latin typeface="Arial MT"/>
                <a:cs typeface="Arial MT"/>
                <a:hlinkClick r:id="rId6"/>
              </a:rPr>
              <a:t>http://www.columbia.edu/</a:t>
            </a:r>
            <a:endParaRPr sz="11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0" y="3346348"/>
            <a:ext cx="4608195" cy="109855"/>
            <a:chOff x="0" y="3346348"/>
            <a:chExt cx="4608195" cy="109855"/>
          </a:xfrm>
        </p:grpSpPr>
        <p:sp>
          <p:nvSpPr>
            <p:cNvPr id="4" name="object 4"/>
            <p:cNvSpPr/>
            <p:nvPr/>
          </p:nvSpPr>
          <p:spPr>
            <a:xfrm>
              <a:off x="0" y="3346348"/>
              <a:ext cx="1536065" cy="109855"/>
            </a:xfrm>
            <a:custGeom>
              <a:avLst/>
              <a:gdLst/>
              <a:ahLst/>
              <a:cxnLst/>
              <a:rect l="l" t="t" r="r" b="b"/>
              <a:pathLst>
                <a:path w="1536065" h="109854">
                  <a:moveTo>
                    <a:pt x="1535976" y="109651"/>
                  </a:moveTo>
                  <a:lnTo>
                    <a:pt x="0" y="109651"/>
                  </a:lnTo>
                  <a:lnTo>
                    <a:pt x="0" y="0"/>
                  </a:lnTo>
                  <a:lnTo>
                    <a:pt x="1535976" y="0"/>
                  </a:lnTo>
                  <a:lnTo>
                    <a:pt x="1535976" y="109651"/>
                  </a:lnTo>
                  <a:close/>
                </a:path>
              </a:pathLst>
            </a:custGeom>
            <a:solidFill>
              <a:srgbClr val="191959"/>
            </a:solidFill>
          </p:spPr>
          <p:txBody>
            <a:bodyPr wrap="square" lIns="0" tIns="0" rIns="0" bIns="0" rtlCol="0"/>
            <a:lstStyle/>
            <a:p>
              <a:endParaRPr/>
            </a:p>
          </p:txBody>
        </p:sp>
        <p:sp>
          <p:nvSpPr>
            <p:cNvPr id="5" name="object 5"/>
            <p:cNvSpPr/>
            <p:nvPr/>
          </p:nvSpPr>
          <p:spPr>
            <a:xfrm>
              <a:off x="1535976"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262685"/>
            </a:solidFill>
          </p:spPr>
          <p:txBody>
            <a:bodyPr wrap="square" lIns="0" tIns="0" rIns="0" bIns="0" rtlCol="0"/>
            <a:lstStyle/>
            <a:p>
              <a:endParaRPr/>
            </a:p>
          </p:txBody>
        </p:sp>
        <p:sp>
          <p:nvSpPr>
            <p:cNvPr id="6" name="object 6"/>
            <p:cNvSpPr/>
            <p:nvPr/>
          </p:nvSpPr>
          <p:spPr>
            <a:xfrm>
              <a:off x="3071952"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3333B2"/>
            </a:solidFill>
          </p:spPr>
          <p:txBody>
            <a:bodyPr wrap="square" lIns="0" tIns="0" rIns="0" bIns="0" rtlCol="0"/>
            <a:lstStyle/>
            <a:p>
              <a:endParaRPr/>
            </a:p>
          </p:txBody>
        </p:sp>
      </p:grpSp>
      <p:sp>
        <p:nvSpPr>
          <p:cNvPr id="7" name="object 7"/>
          <p:cNvSpPr txBox="1"/>
          <p:nvPr/>
        </p:nvSpPr>
        <p:spPr>
          <a:xfrm>
            <a:off x="207873" y="3339153"/>
            <a:ext cx="731520" cy="111125"/>
          </a:xfrm>
          <a:prstGeom prst="rect">
            <a:avLst/>
          </a:prstGeom>
        </p:spPr>
        <p:txBody>
          <a:bodyPr vert="horz" wrap="square" lIns="0" tIns="5080" rIns="0" bIns="0" rtlCol="0">
            <a:spAutoFit/>
          </a:bodyPr>
          <a:lstStyle/>
          <a:p>
            <a:pPr marL="12700">
              <a:lnSpc>
                <a:spcPct val="100000"/>
              </a:lnSpc>
              <a:spcBef>
                <a:spcPts val="40"/>
              </a:spcBef>
            </a:pPr>
            <a:r>
              <a:rPr sz="600" spc="-25" dirty="0">
                <a:solidFill>
                  <a:srgbClr val="FFFFFF"/>
                </a:solidFill>
                <a:latin typeface="Arial MT"/>
                <a:cs typeface="Arial MT"/>
              </a:rPr>
              <a:t>Subhadip</a:t>
            </a:r>
            <a:r>
              <a:rPr sz="600" spc="20" dirty="0">
                <a:solidFill>
                  <a:srgbClr val="FFFFFF"/>
                </a:solidFill>
                <a:latin typeface="Arial MT"/>
                <a:cs typeface="Arial MT"/>
              </a:rPr>
              <a:t> </a:t>
            </a:r>
            <a:r>
              <a:rPr sz="600" spc="-10" dirty="0">
                <a:solidFill>
                  <a:srgbClr val="FFFFFF"/>
                </a:solidFill>
                <a:latin typeface="Arial MT"/>
                <a:cs typeface="Arial MT"/>
              </a:rPr>
              <a:t>Chowdhury</a:t>
            </a:r>
            <a:endParaRPr sz="600">
              <a:latin typeface="Arial MT"/>
              <a:cs typeface="Arial MT"/>
            </a:endParaRPr>
          </a:p>
        </p:txBody>
      </p:sp>
      <p:sp>
        <p:nvSpPr>
          <p:cNvPr id="8" name="object 8"/>
          <p:cNvSpPr txBox="1"/>
          <p:nvPr/>
        </p:nvSpPr>
        <p:spPr>
          <a:xfrm>
            <a:off x="2054363" y="3339153"/>
            <a:ext cx="492125" cy="111125"/>
          </a:xfrm>
          <a:prstGeom prst="rect">
            <a:avLst/>
          </a:prstGeom>
        </p:spPr>
        <p:txBody>
          <a:bodyPr vert="horz" wrap="square" lIns="0" tIns="5080" rIns="0" bIns="0" rtlCol="0">
            <a:spAutoFit/>
          </a:bodyPr>
          <a:lstStyle/>
          <a:p>
            <a:pPr marL="12700">
              <a:lnSpc>
                <a:spcPct val="100000"/>
              </a:lnSpc>
              <a:spcBef>
                <a:spcPts val="40"/>
              </a:spcBef>
            </a:pPr>
            <a:r>
              <a:rPr sz="600" b="1" spc="-25" dirty="0">
                <a:solidFill>
                  <a:srgbClr val="FFFFFF"/>
                </a:solidFill>
                <a:latin typeface="Arial"/>
                <a:cs typeface="Arial"/>
                <a:hlinkClick r:id="" action="ppaction://noaction"/>
              </a:rPr>
              <a:t>Decision</a:t>
            </a:r>
            <a:r>
              <a:rPr sz="600" b="1" spc="15" dirty="0">
                <a:solidFill>
                  <a:srgbClr val="FFFFFF"/>
                </a:solidFill>
                <a:latin typeface="Arial"/>
                <a:cs typeface="Arial"/>
              </a:rPr>
              <a:t> </a:t>
            </a:r>
            <a:r>
              <a:rPr sz="600" b="1" spc="-20" dirty="0">
                <a:solidFill>
                  <a:srgbClr val="FFFFFF"/>
                </a:solidFill>
                <a:latin typeface="Arial"/>
                <a:cs typeface="Arial"/>
                <a:hlinkClick r:id="" action="ppaction://noaction"/>
              </a:rPr>
              <a:t>Tree</a:t>
            </a:r>
            <a:endParaRPr sz="600">
              <a:latin typeface="Arial"/>
              <a:cs typeface="Arial"/>
            </a:endParaRPr>
          </a:p>
        </p:txBody>
      </p:sp>
      <p:sp>
        <p:nvSpPr>
          <p:cNvPr id="9" name="object 9"/>
          <p:cNvSpPr txBox="1"/>
          <p:nvPr/>
        </p:nvSpPr>
        <p:spPr>
          <a:xfrm>
            <a:off x="3448608" y="3339566"/>
            <a:ext cx="581025" cy="111125"/>
          </a:xfrm>
          <a:prstGeom prst="rect">
            <a:avLst/>
          </a:prstGeom>
        </p:spPr>
        <p:txBody>
          <a:bodyPr vert="horz" wrap="square" lIns="0" tIns="5080" rIns="0" bIns="0" rtlCol="0">
            <a:spAutoFit/>
          </a:bodyPr>
          <a:lstStyle/>
          <a:p>
            <a:pPr marL="12700">
              <a:lnSpc>
                <a:spcPct val="100000"/>
              </a:lnSpc>
              <a:spcBef>
                <a:spcPts val="40"/>
              </a:spcBef>
            </a:pPr>
            <a:r>
              <a:rPr sz="600" dirty="0">
                <a:solidFill>
                  <a:srgbClr val="FFFFFF"/>
                </a:solidFill>
                <a:latin typeface="Arial MT"/>
                <a:cs typeface="Arial MT"/>
              </a:rPr>
              <a:t>20</a:t>
            </a:r>
            <a:r>
              <a:rPr sz="600" spc="-20" dirty="0">
                <a:solidFill>
                  <a:srgbClr val="FFFFFF"/>
                </a:solidFill>
                <a:latin typeface="Arial MT"/>
                <a:cs typeface="Arial MT"/>
              </a:rPr>
              <a:t> </a:t>
            </a:r>
            <a:r>
              <a:rPr sz="600" dirty="0">
                <a:solidFill>
                  <a:srgbClr val="FFFFFF"/>
                </a:solidFill>
                <a:latin typeface="Arial MT"/>
                <a:cs typeface="Arial MT"/>
              </a:rPr>
              <a:t>August,</a:t>
            </a:r>
            <a:r>
              <a:rPr sz="600" spc="-20" dirty="0">
                <a:solidFill>
                  <a:srgbClr val="FFFFFF"/>
                </a:solidFill>
                <a:latin typeface="Arial MT"/>
                <a:cs typeface="Arial MT"/>
              </a:rPr>
              <a:t> 2025</a:t>
            </a:r>
            <a:endParaRPr sz="600">
              <a:latin typeface="Arial MT"/>
              <a:cs typeface="Arial MT"/>
            </a:endParaRPr>
          </a:p>
        </p:txBody>
      </p:sp>
      <p:sp>
        <p:nvSpPr>
          <p:cNvPr id="10" name="object 10"/>
          <p:cNvSpPr txBox="1"/>
          <p:nvPr/>
        </p:nvSpPr>
        <p:spPr>
          <a:xfrm>
            <a:off x="4273651" y="3339566"/>
            <a:ext cx="220345" cy="111125"/>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600" spc="-10" dirty="0">
                <a:solidFill>
                  <a:srgbClr val="FFFFFF"/>
                </a:solidFill>
                <a:latin typeface="Arial MT"/>
                <a:cs typeface="Arial MT"/>
              </a:rPr>
              <a:t>7</a:t>
            </a:fld>
            <a:r>
              <a:rPr sz="600" spc="-100" dirty="0">
                <a:solidFill>
                  <a:srgbClr val="FFFFFF"/>
                </a:solidFill>
                <a:latin typeface="Arial MT"/>
                <a:cs typeface="Arial MT"/>
              </a:rPr>
              <a:t> </a:t>
            </a:r>
            <a:r>
              <a:rPr sz="600" dirty="0">
                <a:solidFill>
                  <a:srgbClr val="FFFFFF"/>
                </a:solidFill>
                <a:latin typeface="Arial MT"/>
                <a:cs typeface="Arial MT"/>
              </a:rPr>
              <a:t>/ </a:t>
            </a:r>
            <a:r>
              <a:rPr sz="600" spc="-25" dirty="0">
                <a:solidFill>
                  <a:srgbClr val="FFFFFF"/>
                </a:solidFill>
                <a:latin typeface="Arial MT"/>
                <a:cs typeface="Arial MT"/>
              </a:rPr>
              <a:t>38</a:t>
            </a:r>
            <a:endParaRPr sz="600">
              <a:latin typeface="Arial MT"/>
              <a:cs typeface="Arial MT"/>
            </a:endParaRPr>
          </a:p>
        </p:txBody>
      </p:sp>
      <p:pic>
        <p:nvPicPr>
          <p:cNvPr id="12" name="Picture 11">
            <a:extLst>
              <a:ext uri="{FF2B5EF4-FFF2-40B4-BE49-F238E27FC236}">
                <a16:creationId xmlns:a16="http://schemas.microsoft.com/office/drawing/2014/main" id="{7148251A-54E7-8465-66BD-A1442A213D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5" y="456979"/>
            <a:ext cx="4610100" cy="1113706"/>
          </a:xfrm>
          <a:prstGeom prst="rect">
            <a:avLst/>
          </a:prstGeom>
        </p:spPr>
      </p:pic>
      <p:pic>
        <p:nvPicPr>
          <p:cNvPr id="14" name="Picture 13">
            <a:extLst>
              <a:ext uri="{FF2B5EF4-FFF2-40B4-BE49-F238E27FC236}">
                <a16:creationId xmlns:a16="http://schemas.microsoft.com/office/drawing/2014/main" id="{8A0DF5EF-23AC-8074-3883-90B220BD1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6068"/>
            <a:ext cx="4610100" cy="112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347293" y="299298"/>
            <a:ext cx="3500120" cy="560705"/>
          </a:xfrm>
          <a:prstGeom prst="rect">
            <a:avLst/>
          </a:prstGeom>
        </p:spPr>
        <p:txBody>
          <a:bodyPr vert="horz" wrap="square" lIns="0" tIns="8255" rIns="0" bIns="0" rtlCol="0">
            <a:spAutoFit/>
          </a:bodyPr>
          <a:lstStyle/>
          <a:p>
            <a:pPr marL="12700" marR="5080">
              <a:lnSpc>
                <a:spcPct val="102600"/>
              </a:lnSpc>
              <a:spcBef>
                <a:spcPts val="65"/>
              </a:spcBef>
            </a:pPr>
            <a:r>
              <a:rPr sz="1100" spc="-35" dirty="0">
                <a:latin typeface="Arial MT"/>
                <a:cs typeface="Arial MT"/>
              </a:rPr>
              <a:t>Singular</a:t>
            </a:r>
            <a:r>
              <a:rPr sz="1100" spc="-30" dirty="0">
                <a:latin typeface="Arial MT"/>
                <a:cs typeface="Arial MT"/>
              </a:rPr>
              <a:t> </a:t>
            </a:r>
            <a:r>
              <a:rPr sz="1100" spc="-25" dirty="0">
                <a:latin typeface="Arial MT"/>
                <a:cs typeface="Arial MT"/>
              </a:rPr>
              <a:t>Value</a:t>
            </a:r>
            <a:r>
              <a:rPr sz="1100" spc="-20" dirty="0">
                <a:latin typeface="Arial MT"/>
                <a:cs typeface="Arial MT"/>
              </a:rPr>
              <a:t> </a:t>
            </a:r>
            <a:r>
              <a:rPr sz="1100" spc="-45" dirty="0">
                <a:latin typeface="Arial MT"/>
                <a:cs typeface="Arial MT"/>
              </a:rPr>
              <a:t>Decomposition</a:t>
            </a:r>
            <a:r>
              <a:rPr sz="1100" spc="-35" dirty="0">
                <a:latin typeface="Arial MT"/>
                <a:cs typeface="Arial MT"/>
              </a:rPr>
              <a:t> </a:t>
            </a:r>
            <a:r>
              <a:rPr sz="1100" dirty="0">
                <a:latin typeface="Arial MT"/>
                <a:cs typeface="Arial MT"/>
              </a:rPr>
              <a:t>(SVD) </a:t>
            </a:r>
            <a:r>
              <a:rPr sz="1100" spc="-40" dirty="0">
                <a:latin typeface="Arial MT"/>
                <a:cs typeface="Arial MT"/>
              </a:rPr>
              <a:t>has</a:t>
            </a:r>
            <a:r>
              <a:rPr sz="1100" spc="-55" dirty="0">
                <a:latin typeface="Arial MT"/>
                <a:cs typeface="Arial MT"/>
              </a:rPr>
              <a:t> been</a:t>
            </a:r>
            <a:r>
              <a:rPr sz="1100" spc="-65" dirty="0">
                <a:latin typeface="Arial MT"/>
                <a:cs typeface="Arial MT"/>
              </a:rPr>
              <a:t> </a:t>
            </a:r>
            <a:r>
              <a:rPr sz="1100" spc="-40" dirty="0">
                <a:latin typeface="Arial MT"/>
                <a:cs typeface="Arial MT"/>
              </a:rPr>
              <a:t>applied</a:t>
            </a:r>
            <a:r>
              <a:rPr sz="1100" spc="-25" dirty="0">
                <a:latin typeface="Arial MT"/>
                <a:cs typeface="Arial MT"/>
              </a:rPr>
              <a:t> </a:t>
            </a:r>
            <a:r>
              <a:rPr sz="1100" dirty="0">
                <a:latin typeface="Arial MT"/>
                <a:cs typeface="Arial MT"/>
              </a:rPr>
              <a:t>in </a:t>
            </a:r>
            <a:r>
              <a:rPr sz="1100" spc="-50" dirty="0">
                <a:latin typeface="Arial MT"/>
                <a:cs typeface="Arial MT"/>
              </a:rPr>
              <a:t>a </a:t>
            </a:r>
            <a:r>
              <a:rPr sz="1100" spc="-35" dirty="0">
                <a:latin typeface="Arial MT"/>
                <a:cs typeface="Arial MT"/>
              </a:rPr>
              <a:t>wide</a:t>
            </a:r>
            <a:r>
              <a:rPr sz="1100" spc="-40" dirty="0">
                <a:latin typeface="Arial MT"/>
                <a:cs typeface="Arial MT"/>
              </a:rPr>
              <a:t> </a:t>
            </a:r>
            <a:r>
              <a:rPr sz="1100" spc="-55" dirty="0">
                <a:latin typeface="Arial MT"/>
                <a:cs typeface="Arial MT"/>
              </a:rPr>
              <a:t>range</a:t>
            </a:r>
            <a:r>
              <a:rPr sz="1100" spc="-85" dirty="0">
                <a:latin typeface="Arial MT"/>
                <a:cs typeface="Arial MT"/>
              </a:rPr>
              <a:t> </a:t>
            </a:r>
            <a:r>
              <a:rPr sz="1100" dirty="0">
                <a:latin typeface="Arial MT"/>
                <a:cs typeface="Arial MT"/>
              </a:rPr>
              <a:t>of</a:t>
            </a:r>
            <a:r>
              <a:rPr sz="1100" spc="-30" dirty="0">
                <a:latin typeface="Arial MT"/>
                <a:cs typeface="Arial MT"/>
              </a:rPr>
              <a:t> </a:t>
            </a:r>
            <a:r>
              <a:rPr sz="1100" spc="-10" dirty="0">
                <a:latin typeface="Arial MT"/>
                <a:cs typeface="Arial MT"/>
              </a:rPr>
              <a:t>fields:</a:t>
            </a:r>
            <a:endParaRPr sz="1100">
              <a:latin typeface="Arial MT"/>
              <a:cs typeface="Arial MT"/>
            </a:endParaRPr>
          </a:p>
          <a:p>
            <a:pPr marL="289560" indent="-177800">
              <a:lnSpc>
                <a:spcPct val="100000"/>
              </a:lnSpc>
              <a:spcBef>
                <a:spcPts val="204"/>
              </a:spcBef>
              <a:buClr>
                <a:srgbClr val="3333B2"/>
              </a:buClr>
              <a:buSzPct val="104545"/>
              <a:buChar char="►"/>
              <a:tabLst>
                <a:tab pos="289560" algn="l"/>
              </a:tabLst>
            </a:pPr>
            <a:r>
              <a:rPr sz="1100" spc="-35" dirty="0">
                <a:latin typeface="Arial MT"/>
                <a:cs typeface="Arial MT"/>
              </a:rPr>
              <a:t>Computer</a:t>
            </a:r>
            <a:r>
              <a:rPr sz="1100" spc="-65" dirty="0">
                <a:latin typeface="Arial MT"/>
                <a:cs typeface="Arial MT"/>
              </a:rPr>
              <a:t> </a:t>
            </a:r>
            <a:r>
              <a:rPr sz="1100" spc="-10" dirty="0">
                <a:latin typeface="Arial MT"/>
                <a:cs typeface="Arial MT"/>
              </a:rPr>
              <a:t>vision:</a:t>
            </a:r>
            <a:r>
              <a:rPr sz="1100" spc="75" dirty="0">
                <a:latin typeface="Arial MT"/>
                <a:cs typeface="Arial MT"/>
              </a:rPr>
              <a:t> </a:t>
            </a:r>
            <a:r>
              <a:rPr sz="1100" spc="-50" dirty="0">
                <a:latin typeface="Arial MT"/>
                <a:cs typeface="Arial MT"/>
              </a:rPr>
              <a:t>image</a:t>
            </a:r>
            <a:r>
              <a:rPr sz="1100" spc="-70" dirty="0">
                <a:latin typeface="Arial MT"/>
                <a:cs typeface="Arial MT"/>
              </a:rPr>
              <a:t> compression</a:t>
            </a:r>
            <a:r>
              <a:rPr sz="1100" spc="-75" dirty="0">
                <a:latin typeface="Arial MT"/>
                <a:cs typeface="Arial MT"/>
              </a:rPr>
              <a:t> </a:t>
            </a:r>
            <a:r>
              <a:rPr sz="1100" spc="-40" dirty="0">
                <a:latin typeface="Arial MT"/>
                <a:cs typeface="Arial MT"/>
              </a:rPr>
              <a:t>and</a:t>
            </a:r>
            <a:r>
              <a:rPr sz="1100" spc="-60" dirty="0">
                <a:latin typeface="Arial MT"/>
                <a:cs typeface="Arial MT"/>
              </a:rPr>
              <a:t> </a:t>
            </a:r>
            <a:r>
              <a:rPr sz="1100" spc="-10" dirty="0">
                <a:latin typeface="Arial MT"/>
                <a:cs typeface="Arial MT"/>
              </a:rPr>
              <a:t>denoising</a:t>
            </a:r>
            <a:endParaRPr sz="1100">
              <a:latin typeface="Arial MT"/>
              <a:cs typeface="Arial MT"/>
            </a:endParaRPr>
          </a:p>
        </p:txBody>
      </p:sp>
      <p:pic>
        <p:nvPicPr>
          <p:cNvPr id="4" name="object 4"/>
          <p:cNvPicPr/>
          <p:nvPr/>
        </p:nvPicPr>
        <p:blipFill>
          <a:blip r:embed="rId2" cstate="print"/>
          <a:stretch>
            <a:fillRect/>
          </a:stretch>
        </p:blipFill>
        <p:spPr>
          <a:xfrm>
            <a:off x="1332413" y="927847"/>
            <a:ext cx="2223486" cy="955638"/>
          </a:xfrm>
          <a:prstGeom prst="rect">
            <a:avLst/>
          </a:prstGeom>
        </p:spPr>
      </p:pic>
      <p:sp>
        <p:nvSpPr>
          <p:cNvPr id="5" name="object 5"/>
          <p:cNvSpPr txBox="1"/>
          <p:nvPr/>
        </p:nvSpPr>
        <p:spPr>
          <a:xfrm>
            <a:off x="447356" y="1929645"/>
            <a:ext cx="2075814" cy="193040"/>
          </a:xfrm>
          <a:prstGeom prst="rect">
            <a:avLst/>
          </a:prstGeom>
        </p:spPr>
        <p:txBody>
          <a:bodyPr vert="horz" wrap="square" lIns="0" tIns="12700" rIns="0" bIns="0" rtlCol="0">
            <a:spAutoFit/>
          </a:bodyPr>
          <a:lstStyle/>
          <a:p>
            <a:pPr marL="190500" indent="-177800">
              <a:lnSpc>
                <a:spcPct val="100000"/>
              </a:lnSpc>
              <a:spcBef>
                <a:spcPts val="100"/>
              </a:spcBef>
              <a:buClr>
                <a:srgbClr val="3333B2"/>
              </a:buClr>
              <a:buSzPct val="104545"/>
              <a:buChar char="►"/>
              <a:tabLst>
                <a:tab pos="190500" algn="l"/>
              </a:tabLst>
            </a:pPr>
            <a:r>
              <a:rPr sz="1100" spc="-35" dirty="0">
                <a:latin typeface="Arial MT"/>
                <a:cs typeface="Arial MT"/>
              </a:rPr>
              <a:t>Computer</a:t>
            </a:r>
            <a:r>
              <a:rPr sz="1100" spc="-95" dirty="0">
                <a:latin typeface="Arial MT"/>
                <a:cs typeface="Arial MT"/>
              </a:rPr>
              <a:t> </a:t>
            </a:r>
            <a:r>
              <a:rPr sz="1100" spc="-20" dirty="0">
                <a:latin typeface="Arial MT"/>
                <a:cs typeface="Arial MT"/>
              </a:rPr>
              <a:t>vision:</a:t>
            </a:r>
            <a:r>
              <a:rPr sz="1100" spc="30" dirty="0">
                <a:latin typeface="Arial MT"/>
                <a:cs typeface="Arial MT"/>
              </a:rPr>
              <a:t> </a:t>
            </a:r>
            <a:r>
              <a:rPr sz="1100" spc="-50" dirty="0">
                <a:latin typeface="Arial MT"/>
                <a:cs typeface="Arial MT"/>
              </a:rPr>
              <a:t>steganography</a:t>
            </a:r>
            <a:endParaRPr sz="1100">
              <a:latin typeface="Arial MT"/>
              <a:cs typeface="Arial MT"/>
            </a:endParaRPr>
          </a:p>
        </p:txBody>
      </p:sp>
      <p:grpSp>
        <p:nvGrpSpPr>
          <p:cNvPr id="6" name="object 6"/>
          <p:cNvGrpSpPr/>
          <p:nvPr/>
        </p:nvGrpSpPr>
        <p:grpSpPr>
          <a:xfrm>
            <a:off x="1333500" y="2146300"/>
            <a:ext cx="2221230" cy="1031240"/>
            <a:chOff x="1333500" y="2146300"/>
            <a:chExt cx="2221230" cy="1031240"/>
          </a:xfrm>
        </p:grpSpPr>
        <p:pic>
          <p:nvPicPr>
            <p:cNvPr id="7" name="object 7"/>
            <p:cNvPicPr/>
            <p:nvPr/>
          </p:nvPicPr>
          <p:blipFill>
            <a:blip r:embed="rId3" cstate="print"/>
            <a:stretch>
              <a:fillRect/>
            </a:stretch>
          </p:blipFill>
          <p:spPr>
            <a:xfrm>
              <a:off x="1333500" y="2146300"/>
              <a:ext cx="1774633" cy="688659"/>
            </a:xfrm>
            <a:prstGeom prst="rect">
              <a:avLst/>
            </a:prstGeom>
          </p:spPr>
        </p:pic>
        <p:pic>
          <p:nvPicPr>
            <p:cNvPr id="8" name="object 8"/>
            <p:cNvPicPr/>
            <p:nvPr/>
          </p:nvPicPr>
          <p:blipFill>
            <a:blip r:embed="rId4" cstate="print"/>
            <a:stretch>
              <a:fillRect/>
            </a:stretch>
          </p:blipFill>
          <p:spPr>
            <a:xfrm>
              <a:off x="3111500" y="2146300"/>
              <a:ext cx="443215" cy="1031226"/>
            </a:xfrm>
            <a:prstGeom prst="rect">
              <a:avLst/>
            </a:prstGeom>
          </p:spPr>
        </p:pic>
        <p:pic>
          <p:nvPicPr>
            <p:cNvPr id="9" name="object 9"/>
            <p:cNvPicPr/>
            <p:nvPr/>
          </p:nvPicPr>
          <p:blipFill>
            <a:blip r:embed="rId5" cstate="print"/>
            <a:stretch>
              <a:fillRect/>
            </a:stretch>
          </p:blipFill>
          <p:spPr>
            <a:xfrm>
              <a:off x="1333500" y="2832100"/>
              <a:ext cx="1774633" cy="344332"/>
            </a:xfrm>
            <a:prstGeom prst="rect">
              <a:avLst/>
            </a:prstGeom>
          </p:spPr>
        </p:pic>
      </p:grpSp>
      <p:sp>
        <p:nvSpPr>
          <p:cNvPr id="10" name="object 10"/>
          <p:cNvSpPr txBox="1"/>
          <p:nvPr/>
        </p:nvSpPr>
        <p:spPr>
          <a:xfrm>
            <a:off x="1616087" y="3197314"/>
            <a:ext cx="1652905"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image</a:t>
            </a:r>
            <a:r>
              <a:rPr sz="1100" spc="-85" dirty="0">
                <a:latin typeface="Arial MT"/>
                <a:cs typeface="Arial MT"/>
              </a:rPr>
              <a:t> </a:t>
            </a:r>
            <a:r>
              <a:rPr sz="1100" spc="-10" dirty="0">
                <a:latin typeface="Arial MT"/>
                <a:cs typeface="Arial MT"/>
              </a:rPr>
              <a:t>credits: </a:t>
            </a:r>
            <a:r>
              <a:rPr sz="1100" spc="-60" dirty="0">
                <a:latin typeface="Arial MT"/>
                <a:cs typeface="Arial MT"/>
              </a:rPr>
              <a:t>google</a:t>
            </a:r>
            <a:r>
              <a:rPr sz="1100" spc="-80" dirty="0">
                <a:latin typeface="Arial MT"/>
                <a:cs typeface="Arial MT"/>
              </a:rPr>
              <a:t> </a:t>
            </a:r>
            <a:r>
              <a:rPr sz="1100" spc="-10" dirty="0">
                <a:latin typeface="Arial MT"/>
                <a:cs typeface="Arial MT"/>
              </a:rPr>
              <a:t>image</a:t>
            </a:r>
            <a:endParaRPr sz="11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8" y="72060"/>
            <a:ext cx="4267151" cy="443711"/>
          </a:xfrm>
          <a:prstGeom prst="rect">
            <a:avLst/>
          </a:prstGeom>
        </p:spPr>
        <p:txBody>
          <a:bodyPr vert="horz" wrap="square" lIns="0" tIns="12700" rIns="0" bIns="0" rtlCol="0">
            <a:spAutoFit/>
          </a:bodyPr>
          <a:lstStyle/>
          <a:p>
            <a:pPr marL="12700" marR="5080">
              <a:lnSpc>
                <a:spcPct val="100000"/>
              </a:lnSpc>
              <a:spcBef>
                <a:spcPts val="100"/>
              </a:spcBef>
            </a:pPr>
            <a:r>
              <a:rPr spc="-35" dirty="0"/>
              <a:t>Singular</a:t>
            </a:r>
            <a:r>
              <a:rPr spc="-40" dirty="0"/>
              <a:t> </a:t>
            </a:r>
            <a:r>
              <a:rPr spc="-10" dirty="0"/>
              <a:t>Value </a:t>
            </a:r>
            <a:r>
              <a:rPr spc="-40" dirty="0"/>
              <a:t>Decomposition</a:t>
            </a:r>
            <a:r>
              <a:rPr lang="en-US" spc="-40" dirty="0"/>
              <a:t>- Diagonalization of non square matrix on rank(A)=r for A=U*S*V.T</a:t>
            </a:r>
            <a:endParaRPr spc="-40" dirty="0"/>
          </a:p>
        </p:txBody>
      </p:sp>
      <p:sp>
        <p:nvSpPr>
          <p:cNvPr id="3" name="object 3"/>
          <p:cNvSpPr txBox="1"/>
          <p:nvPr/>
        </p:nvSpPr>
        <p:spPr>
          <a:xfrm>
            <a:off x="321893" y="1067017"/>
            <a:ext cx="3728720" cy="1155700"/>
          </a:xfrm>
          <a:prstGeom prst="rect">
            <a:avLst/>
          </a:prstGeom>
        </p:spPr>
        <p:txBody>
          <a:bodyPr vert="horz" wrap="square" lIns="0" tIns="12700" rIns="0" bIns="0" rtlCol="0">
            <a:spAutoFit/>
          </a:bodyPr>
          <a:lstStyle/>
          <a:p>
            <a:pPr marL="38100">
              <a:lnSpc>
                <a:spcPct val="100000"/>
              </a:lnSpc>
              <a:spcBef>
                <a:spcPts val="100"/>
              </a:spcBef>
            </a:pPr>
            <a:r>
              <a:rPr sz="1100" dirty="0">
                <a:latin typeface="Arial MT"/>
                <a:cs typeface="Arial MT"/>
              </a:rPr>
              <a:t>The</a:t>
            </a:r>
            <a:r>
              <a:rPr sz="1100" spc="-30" dirty="0">
                <a:latin typeface="Arial MT"/>
                <a:cs typeface="Arial MT"/>
              </a:rPr>
              <a:t> </a:t>
            </a:r>
            <a:r>
              <a:rPr sz="1100" dirty="0">
                <a:latin typeface="Arial MT"/>
                <a:cs typeface="Arial MT"/>
              </a:rPr>
              <a:t>SVD</a:t>
            </a:r>
            <a:r>
              <a:rPr sz="1100" spc="15" dirty="0">
                <a:latin typeface="Arial MT"/>
                <a:cs typeface="Arial MT"/>
              </a:rPr>
              <a:t> </a:t>
            </a:r>
            <a:r>
              <a:rPr sz="1100" dirty="0">
                <a:latin typeface="Arial MT"/>
                <a:cs typeface="Arial MT"/>
              </a:rPr>
              <a:t>of</a:t>
            </a:r>
            <a:r>
              <a:rPr sz="1100" spc="5" dirty="0">
                <a:latin typeface="Arial MT"/>
                <a:cs typeface="Arial MT"/>
              </a:rPr>
              <a:t> </a:t>
            </a:r>
            <a:r>
              <a:rPr sz="1100" dirty="0">
                <a:latin typeface="Arial MT"/>
                <a:cs typeface="Arial MT"/>
              </a:rPr>
              <a:t>a</a:t>
            </a:r>
            <a:r>
              <a:rPr sz="1100" spc="5" dirty="0">
                <a:latin typeface="Arial MT"/>
                <a:cs typeface="Arial MT"/>
              </a:rPr>
              <a:t> </a:t>
            </a:r>
            <a:r>
              <a:rPr sz="1100" spc="-10" dirty="0">
                <a:latin typeface="Arial MT"/>
                <a:cs typeface="Arial MT"/>
              </a:rPr>
              <a:t>matrix</a:t>
            </a:r>
            <a:r>
              <a:rPr sz="1100" spc="-15" dirty="0">
                <a:latin typeface="Arial MT"/>
                <a:cs typeface="Arial MT"/>
              </a:rPr>
              <a:t> </a:t>
            </a:r>
            <a:r>
              <a:rPr sz="1100" i="1" dirty="0">
                <a:latin typeface="Arial"/>
                <a:cs typeface="Arial"/>
              </a:rPr>
              <a:t>A</a:t>
            </a:r>
            <a:r>
              <a:rPr sz="1100" i="1" spc="-10" dirty="0">
                <a:latin typeface="Arial"/>
                <a:cs typeface="Arial"/>
              </a:rPr>
              <a:t> </a:t>
            </a:r>
            <a:r>
              <a:rPr sz="1100" dirty="0">
                <a:latin typeface="Times New Roman"/>
                <a:cs typeface="Times New Roman"/>
              </a:rPr>
              <a:t>□R</a:t>
            </a:r>
            <a:r>
              <a:rPr sz="1200" i="1" baseline="24305" dirty="0">
                <a:latin typeface="Arial"/>
                <a:cs typeface="Arial"/>
              </a:rPr>
              <a:t>m×n</a:t>
            </a:r>
            <a:r>
              <a:rPr sz="1200" i="1" spc="419" baseline="24305" dirty="0">
                <a:latin typeface="Arial"/>
                <a:cs typeface="Arial"/>
              </a:rPr>
              <a:t> </a:t>
            </a:r>
            <a:r>
              <a:rPr sz="1100" dirty="0">
                <a:latin typeface="Arial MT"/>
                <a:cs typeface="Arial MT"/>
              </a:rPr>
              <a:t>is</a:t>
            </a:r>
            <a:r>
              <a:rPr sz="1100" spc="10" dirty="0">
                <a:latin typeface="Arial MT"/>
                <a:cs typeface="Arial MT"/>
              </a:rPr>
              <a:t> </a:t>
            </a:r>
            <a:r>
              <a:rPr sz="1100" dirty="0">
                <a:latin typeface="Arial MT"/>
                <a:cs typeface="Arial MT"/>
              </a:rPr>
              <a:t>a</a:t>
            </a:r>
            <a:r>
              <a:rPr sz="1100" spc="10" dirty="0">
                <a:latin typeface="Arial MT"/>
                <a:cs typeface="Arial MT"/>
              </a:rPr>
              <a:t> </a:t>
            </a:r>
            <a:r>
              <a:rPr sz="1100" spc="-35" dirty="0">
                <a:latin typeface="Arial MT"/>
                <a:cs typeface="Arial MT"/>
              </a:rPr>
              <a:t>factorization</a:t>
            </a:r>
            <a:r>
              <a:rPr sz="1100" spc="-30" dirty="0">
                <a:latin typeface="Arial MT"/>
                <a:cs typeface="Arial MT"/>
              </a:rPr>
              <a:t> </a:t>
            </a:r>
            <a:r>
              <a:rPr sz="1100" i="1" dirty="0">
                <a:latin typeface="Arial"/>
                <a:cs typeface="Arial"/>
              </a:rPr>
              <a:t>A</a:t>
            </a:r>
            <a:r>
              <a:rPr sz="1100" i="1" spc="-15" dirty="0">
                <a:latin typeface="Arial"/>
                <a:cs typeface="Arial"/>
              </a:rPr>
              <a:t> </a:t>
            </a:r>
            <a:r>
              <a:rPr sz="1100" dirty="0">
                <a:latin typeface="Arial MT"/>
                <a:cs typeface="Arial MT"/>
              </a:rPr>
              <a:t>=</a:t>
            </a:r>
            <a:r>
              <a:rPr sz="1100" spc="-60" dirty="0">
                <a:latin typeface="Arial MT"/>
                <a:cs typeface="Arial MT"/>
              </a:rPr>
              <a:t> </a:t>
            </a:r>
            <a:r>
              <a:rPr sz="1100" i="1" spc="-580" dirty="0">
                <a:latin typeface="Arial"/>
                <a:cs typeface="Arial"/>
              </a:rPr>
              <a:t>U</a:t>
            </a:r>
            <a:r>
              <a:rPr sz="1575" spc="-44" baseline="10582" dirty="0">
                <a:latin typeface="Arial MT"/>
                <a:cs typeface="Arial MT"/>
              </a:rPr>
              <a:t>ˆ</a:t>
            </a:r>
            <a:r>
              <a:rPr sz="1100" spc="-940" dirty="0">
                <a:latin typeface="Arial MT"/>
                <a:cs typeface="Arial MT"/>
              </a:rPr>
              <a:t>Σ</a:t>
            </a:r>
            <a:r>
              <a:rPr sz="1575" spc="165" baseline="10582" dirty="0">
                <a:latin typeface="Arial MT"/>
                <a:cs typeface="Arial MT"/>
              </a:rPr>
              <a:t>ˆ</a:t>
            </a:r>
            <a:r>
              <a:rPr sz="1100" i="1" spc="-20" dirty="0">
                <a:latin typeface="Arial"/>
                <a:cs typeface="Arial"/>
              </a:rPr>
              <a:t>V</a:t>
            </a:r>
            <a:r>
              <a:rPr sz="1100" i="1" spc="-160" dirty="0">
                <a:latin typeface="Arial"/>
                <a:cs typeface="Arial"/>
              </a:rPr>
              <a:t> </a:t>
            </a:r>
            <a:r>
              <a:rPr sz="1200" i="1" spc="-75" baseline="24305" dirty="0">
                <a:latin typeface="Arial"/>
                <a:cs typeface="Arial"/>
              </a:rPr>
              <a:t>T</a:t>
            </a:r>
            <a:endParaRPr sz="1200" baseline="24305" dirty="0">
              <a:latin typeface="Arial"/>
              <a:cs typeface="Arial"/>
            </a:endParaRPr>
          </a:p>
          <a:p>
            <a:pPr marL="38100">
              <a:lnSpc>
                <a:spcPct val="100000"/>
              </a:lnSpc>
            </a:pPr>
            <a:r>
              <a:rPr sz="1100" spc="-10" dirty="0">
                <a:latin typeface="Arial MT"/>
                <a:cs typeface="Arial MT"/>
              </a:rPr>
              <a:t>where</a:t>
            </a:r>
            <a:endParaRPr sz="1100" dirty="0">
              <a:latin typeface="Arial MT"/>
              <a:cs typeface="Arial MT"/>
            </a:endParaRPr>
          </a:p>
          <a:p>
            <a:pPr marL="314325" marR="165100" indent="-177165">
              <a:lnSpc>
                <a:spcPct val="102600"/>
              </a:lnSpc>
              <a:spcBef>
                <a:spcPts val="290"/>
              </a:spcBef>
              <a:buClr>
                <a:srgbClr val="3333B2"/>
              </a:buClr>
              <a:buSzPct val="104545"/>
              <a:buChar char="►"/>
              <a:tabLst>
                <a:tab pos="314325" algn="l"/>
              </a:tabLst>
            </a:pPr>
            <a:r>
              <a:rPr sz="1100" spc="-944" dirty="0">
                <a:latin typeface="Arial MT"/>
                <a:cs typeface="Arial MT"/>
              </a:rPr>
              <a:t>Σ</a:t>
            </a:r>
            <a:r>
              <a:rPr sz="1575" spc="-52" baseline="10582" dirty="0">
                <a:latin typeface="Arial MT"/>
                <a:cs typeface="Arial MT"/>
              </a:rPr>
              <a:t>ˆ</a:t>
            </a:r>
            <a:r>
              <a:rPr sz="1575" spc="195" baseline="10582" dirty="0">
                <a:latin typeface="Arial MT"/>
                <a:cs typeface="Arial MT"/>
              </a:rPr>
              <a:t> </a:t>
            </a:r>
            <a:r>
              <a:rPr sz="1100" dirty="0">
                <a:latin typeface="Times New Roman"/>
                <a:cs typeface="Times New Roman"/>
              </a:rPr>
              <a:t>□R</a:t>
            </a:r>
            <a:r>
              <a:rPr sz="1200" i="1" baseline="24305" dirty="0">
                <a:latin typeface="Arial"/>
                <a:cs typeface="Arial"/>
              </a:rPr>
              <a:t>n×n</a:t>
            </a:r>
            <a:r>
              <a:rPr sz="1200" i="1" spc="225" baseline="24305" dirty="0">
                <a:latin typeface="Arial"/>
                <a:cs typeface="Arial"/>
              </a:rPr>
              <a:t> </a:t>
            </a:r>
            <a:r>
              <a:rPr sz="1100" dirty="0">
                <a:latin typeface="Arial MT"/>
                <a:cs typeface="Arial MT"/>
              </a:rPr>
              <a:t>is</a:t>
            </a:r>
            <a:r>
              <a:rPr sz="1100" spc="5" dirty="0">
                <a:latin typeface="Arial MT"/>
                <a:cs typeface="Arial MT"/>
              </a:rPr>
              <a:t> </a:t>
            </a:r>
            <a:r>
              <a:rPr sz="1100" dirty="0">
                <a:latin typeface="Arial MT"/>
                <a:cs typeface="Arial MT"/>
              </a:rPr>
              <a:t>a</a:t>
            </a:r>
            <a:r>
              <a:rPr sz="1100" spc="5" dirty="0">
                <a:latin typeface="Arial MT"/>
                <a:cs typeface="Arial MT"/>
              </a:rPr>
              <a:t> </a:t>
            </a:r>
            <a:r>
              <a:rPr sz="1100" spc="-45" dirty="0">
                <a:latin typeface="Arial MT"/>
                <a:cs typeface="Arial MT"/>
              </a:rPr>
              <a:t>diagonal</a:t>
            </a:r>
            <a:r>
              <a:rPr sz="1100" spc="-10" dirty="0">
                <a:latin typeface="Arial MT"/>
                <a:cs typeface="Arial MT"/>
              </a:rPr>
              <a:t> </a:t>
            </a:r>
            <a:r>
              <a:rPr sz="1100" spc="-25" dirty="0">
                <a:latin typeface="Arial MT"/>
                <a:cs typeface="Arial MT"/>
              </a:rPr>
              <a:t>matrix</a:t>
            </a:r>
            <a:r>
              <a:rPr sz="1100" spc="-35" dirty="0">
                <a:latin typeface="Arial MT"/>
                <a:cs typeface="Arial MT"/>
              </a:rPr>
              <a:t> </a:t>
            </a:r>
            <a:r>
              <a:rPr sz="1100" dirty="0">
                <a:latin typeface="Arial MT"/>
                <a:cs typeface="Arial MT"/>
              </a:rPr>
              <a:t>of</a:t>
            </a:r>
            <a:r>
              <a:rPr sz="1100" spc="-5" dirty="0">
                <a:latin typeface="Arial MT"/>
                <a:cs typeface="Arial MT"/>
              </a:rPr>
              <a:t> </a:t>
            </a:r>
            <a:r>
              <a:rPr sz="1100" spc="-40" dirty="0">
                <a:solidFill>
                  <a:srgbClr val="0000FF"/>
                </a:solidFill>
                <a:latin typeface="Arial MT"/>
                <a:cs typeface="Arial MT"/>
              </a:rPr>
              <a:t>singular</a:t>
            </a:r>
            <a:r>
              <a:rPr sz="1100" spc="-25" dirty="0">
                <a:solidFill>
                  <a:srgbClr val="0000FF"/>
                </a:solidFill>
                <a:latin typeface="Arial MT"/>
                <a:cs typeface="Arial MT"/>
              </a:rPr>
              <a:t> </a:t>
            </a:r>
            <a:r>
              <a:rPr sz="1100" spc="-45" dirty="0">
                <a:solidFill>
                  <a:srgbClr val="0000FF"/>
                </a:solidFill>
                <a:latin typeface="Arial MT"/>
                <a:cs typeface="Arial MT"/>
              </a:rPr>
              <a:t>values</a:t>
            </a:r>
            <a:r>
              <a:rPr sz="1100" spc="-35" dirty="0">
                <a:solidFill>
                  <a:srgbClr val="0000FF"/>
                </a:solidFill>
                <a:latin typeface="Arial MT"/>
                <a:cs typeface="Arial MT"/>
              </a:rPr>
              <a:t> </a:t>
            </a:r>
            <a:r>
              <a:rPr sz="1100" spc="-50" dirty="0">
                <a:latin typeface="Arial MT"/>
                <a:cs typeface="Arial MT"/>
              </a:rPr>
              <a:t>sorted</a:t>
            </a:r>
            <a:r>
              <a:rPr sz="1100" spc="-55" dirty="0">
                <a:latin typeface="Arial MT"/>
                <a:cs typeface="Arial MT"/>
              </a:rPr>
              <a:t> </a:t>
            </a:r>
            <a:r>
              <a:rPr sz="1100" spc="-25" dirty="0">
                <a:latin typeface="Arial MT"/>
                <a:cs typeface="Arial MT"/>
              </a:rPr>
              <a:t>in </a:t>
            </a:r>
            <a:r>
              <a:rPr sz="1100" spc="-65" dirty="0">
                <a:latin typeface="Arial MT"/>
                <a:cs typeface="Arial MT"/>
              </a:rPr>
              <a:t>descending</a:t>
            </a:r>
            <a:r>
              <a:rPr sz="1100" spc="-70" dirty="0">
                <a:latin typeface="Arial MT"/>
                <a:cs typeface="Arial MT"/>
              </a:rPr>
              <a:t> </a:t>
            </a:r>
            <a:r>
              <a:rPr sz="1100" spc="-45" dirty="0">
                <a:latin typeface="Arial MT"/>
                <a:cs typeface="Arial MT"/>
              </a:rPr>
              <a:t>order,</a:t>
            </a:r>
            <a:r>
              <a:rPr sz="1100" spc="-90" dirty="0">
                <a:latin typeface="Arial MT"/>
                <a:cs typeface="Arial MT"/>
              </a:rPr>
              <a:t> </a:t>
            </a:r>
            <a:r>
              <a:rPr sz="1100" i="1" dirty="0">
                <a:latin typeface="Arial"/>
                <a:cs typeface="Arial"/>
              </a:rPr>
              <a:t>σ</a:t>
            </a:r>
            <a:r>
              <a:rPr sz="1200" baseline="-6944" dirty="0">
                <a:latin typeface="Arial MT"/>
                <a:cs typeface="Arial MT"/>
              </a:rPr>
              <a:t>1</a:t>
            </a:r>
            <a:r>
              <a:rPr sz="1200" spc="44" baseline="-6944" dirty="0">
                <a:latin typeface="Arial MT"/>
                <a:cs typeface="Arial MT"/>
              </a:rPr>
              <a:t> </a:t>
            </a:r>
            <a:r>
              <a:rPr sz="1100" dirty="0">
                <a:latin typeface="Arial MT"/>
                <a:cs typeface="Arial MT"/>
              </a:rPr>
              <a:t>≥</a:t>
            </a:r>
            <a:r>
              <a:rPr sz="1100" spc="-85" dirty="0">
                <a:latin typeface="Arial MT"/>
                <a:cs typeface="Arial MT"/>
              </a:rPr>
              <a:t> </a:t>
            </a:r>
            <a:r>
              <a:rPr sz="1100" i="1" dirty="0">
                <a:latin typeface="Arial"/>
                <a:cs typeface="Arial"/>
              </a:rPr>
              <a:t>σ</a:t>
            </a:r>
            <a:r>
              <a:rPr sz="1200" baseline="-6944" dirty="0">
                <a:latin typeface="Arial MT"/>
                <a:cs typeface="Arial MT"/>
              </a:rPr>
              <a:t>2</a:t>
            </a:r>
            <a:r>
              <a:rPr sz="1200" spc="120" baseline="-6944" dirty="0">
                <a:latin typeface="Arial MT"/>
                <a:cs typeface="Arial MT"/>
              </a:rPr>
              <a:t> </a:t>
            </a:r>
            <a:r>
              <a:rPr sz="1100" dirty="0">
                <a:latin typeface="Arial MT"/>
                <a:cs typeface="Arial MT"/>
              </a:rPr>
              <a:t>≥</a:t>
            </a:r>
            <a:r>
              <a:rPr sz="1100" spc="-80" dirty="0">
                <a:latin typeface="Arial MT"/>
                <a:cs typeface="Arial MT"/>
              </a:rPr>
              <a:t> </a:t>
            </a:r>
            <a:r>
              <a:rPr sz="1100" i="1" spc="-10" dirty="0">
                <a:latin typeface="Arial"/>
                <a:cs typeface="Arial"/>
              </a:rPr>
              <a:t>...σ</a:t>
            </a:r>
            <a:r>
              <a:rPr sz="1200" i="1" spc="-15" baseline="-6944" dirty="0">
                <a:latin typeface="Arial"/>
                <a:cs typeface="Arial"/>
              </a:rPr>
              <a:t>n</a:t>
            </a:r>
            <a:endParaRPr sz="1200" baseline="-6944" dirty="0">
              <a:latin typeface="Arial"/>
              <a:cs typeface="Arial"/>
            </a:endParaRPr>
          </a:p>
          <a:p>
            <a:pPr marL="314960" indent="-177800">
              <a:lnSpc>
                <a:spcPct val="100000"/>
              </a:lnSpc>
              <a:spcBef>
                <a:spcPts val="309"/>
              </a:spcBef>
              <a:buClr>
                <a:srgbClr val="3333B2"/>
              </a:buClr>
              <a:buSzPct val="104545"/>
              <a:buFont typeface="Arial MT"/>
              <a:buChar char="►"/>
              <a:tabLst>
                <a:tab pos="314960" algn="l"/>
              </a:tabLst>
            </a:pPr>
            <a:r>
              <a:rPr sz="1100" i="1" spc="-565" dirty="0">
                <a:latin typeface="Arial"/>
                <a:cs typeface="Arial"/>
              </a:rPr>
              <a:t>U</a:t>
            </a:r>
            <a:r>
              <a:rPr sz="1575" spc="7" baseline="10582" dirty="0">
                <a:latin typeface="Arial MT"/>
                <a:cs typeface="Arial MT"/>
              </a:rPr>
              <a:t>ˆ</a:t>
            </a:r>
            <a:r>
              <a:rPr sz="1575" spc="-67" baseline="10582" dirty="0">
                <a:latin typeface="Arial MT"/>
                <a:cs typeface="Arial MT"/>
              </a:rPr>
              <a:t> </a:t>
            </a:r>
            <a:r>
              <a:rPr sz="1100" dirty="0">
                <a:latin typeface="Times New Roman"/>
                <a:cs typeface="Times New Roman"/>
              </a:rPr>
              <a:t>□R</a:t>
            </a:r>
            <a:r>
              <a:rPr sz="1200" i="1" baseline="24305" dirty="0">
                <a:latin typeface="Arial"/>
                <a:cs typeface="Arial"/>
              </a:rPr>
              <a:t>m×n</a:t>
            </a:r>
            <a:r>
              <a:rPr sz="1200" i="1" spc="315" baseline="24305" dirty="0">
                <a:latin typeface="Arial"/>
                <a:cs typeface="Arial"/>
              </a:rPr>
              <a:t> </a:t>
            </a:r>
            <a:r>
              <a:rPr sz="1100" spc="-40" dirty="0">
                <a:latin typeface="Arial MT"/>
                <a:cs typeface="Arial MT"/>
              </a:rPr>
              <a:t>has</a:t>
            </a:r>
            <a:r>
              <a:rPr sz="1100" spc="-30" dirty="0">
                <a:latin typeface="Arial MT"/>
                <a:cs typeface="Arial MT"/>
              </a:rPr>
              <a:t> </a:t>
            </a:r>
            <a:r>
              <a:rPr sz="1100" spc="-50" dirty="0">
                <a:latin typeface="Arial MT"/>
                <a:cs typeface="Arial MT"/>
              </a:rPr>
              <a:t>orthonormal</a:t>
            </a:r>
            <a:r>
              <a:rPr sz="1100" spc="-35" dirty="0">
                <a:latin typeface="Arial MT"/>
                <a:cs typeface="Arial MT"/>
              </a:rPr>
              <a:t> </a:t>
            </a:r>
            <a:r>
              <a:rPr sz="1100" spc="-45" dirty="0">
                <a:latin typeface="Arial MT"/>
                <a:cs typeface="Arial MT"/>
              </a:rPr>
              <a:t>columns</a:t>
            </a:r>
            <a:r>
              <a:rPr sz="1100" spc="-25" dirty="0">
                <a:latin typeface="Arial MT"/>
                <a:cs typeface="Arial MT"/>
              </a:rPr>
              <a:t> </a:t>
            </a:r>
            <a:r>
              <a:rPr sz="1100" dirty="0">
                <a:latin typeface="Arial MT"/>
                <a:cs typeface="Arial MT"/>
              </a:rPr>
              <a:t>-</a:t>
            </a:r>
            <a:r>
              <a:rPr sz="1100" spc="15" dirty="0">
                <a:latin typeface="Arial MT"/>
                <a:cs typeface="Arial MT"/>
              </a:rPr>
              <a:t> </a:t>
            </a:r>
            <a:r>
              <a:rPr sz="1100" dirty="0">
                <a:solidFill>
                  <a:srgbClr val="0000FF"/>
                </a:solidFill>
                <a:latin typeface="Arial MT"/>
                <a:cs typeface="Arial MT"/>
              </a:rPr>
              <a:t>left </a:t>
            </a:r>
            <a:r>
              <a:rPr sz="1100" spc="-40" dirty="0">
                <a:solidFill>
                  <a:srgbClr val="0000FF"/>
                </a:solidFill>
                <a:latin typeface="Arial MT"/>
                <a:cs typeface="Arial MT"/>
              </a:rPr>
              <a:t>singular</a:t>
            </a:r>
            <a:r>
              <a:rPr sz="1100" spc="5" dirty="0">
                <a:solidFill>
                  <a:srgbClr val="0000FF"/>
                </a:solidFill>
                <a:latin typeface="Arial MT"/>
                <a:cs typeface="Arial MT"/>
              </a:rPr>
              <a:t> </a:t>
            </a:r>
            <a:r>
              <a:rPr sz="1100" spc="-10" dirty="0">
                <a:solidFill>
                  <a:srgbClr val="0000FF"/>
                </a:solidFill>
                <a:latin typeface="Arial MT"/>
                <a:cs typeface="Arial MT"/>
              </a:rPr>
              <a:t>vectors</a:t>
            </a:r>
            <a:endParaRPr sz="1100" dirty="0">
              <a:latin typeface="Arial MT"/>
              <a:cs typeface="Arial MT"/>
            </a:endParaRPr>
          </a:p>
          <a:p>
            <a:pPr marL="314960" indent="-177800">
              <a:lnSpc>
                <a:spcPct val="100000"/>
              </a:lnSpc>
              <a:spcBef>
                <a:spcPts val="300"/>
              </a:spcBef>
              <a:buClr>
                <a:srgbClr val="3333B2"/>
              </a:buClr>
              <a:buSzPct val="104545"/>
              <a:buFont typeface="Arial MT"/>
              <a:buChar char="►"/>
              <a:tabLst>
                <a:tab pos="314960" algn="l"/>
              </a:tabLst>
            </a:pPr>
            <a:r>
              <a:rPr sz="1100" i="1" dirty="0">
                <a:latin typeface="Arial"/>
                <a:cs typeface="Arial"/>
              </a:rPr>
              <a:t>V</a:t>
            </a:r>
            <a:r>
              <a:rPr sz="1100" i="1" spc="130" dirty="0">
                <a:latin typeface="Arial"/>
                <a:cs typeface="Arial"/>
              </a:rPr>
              <a:t> </a:t>
            </a:r>
            <a:r>
              <a:rPr sz="1100" dirty="0">
                <a:latin typeface="Times New Roman"/>
                <a:cs typeface="Times New Roman"/>
              </a:rPr>
              <a:t>□R</a:t>
            </a:r>
            <a:r>
              <a:rPr sz="1200" i="1" baseline="24305" dirty="0">
                <a:latin typeface="Arial"/>
                <a:cs typeface="Arial"/>
              </a:rPr>
              <a:t>n×n</a:t>
            </a:r>
            <a:r>
              <a:rPr sz="1200" i="1" spc="457" baseline="24305" dirty="0">
                <a:latin typeface="Arial"/>
                <a:cs typeface="Arial"/>
              </a:rPr>
              <a:t> </a:t>
            </a:r>
            <a:r>
              <a:rPr sz="1100" spc="-40" dirty="0">
                <a:latin typeface="Arial MT"/>
                <a:cs typeface="Arial MT"/>
              </a:rPr>
              <a:t>has </a:t>
            </a:r>
            <a:r>
              <a:rPr sz="1100" spc="-50" dirty="0">
                <a:latin typeface="Arial MT"/>
                <a:cs typeface="Arial MT"/>
              </a:rPr>
              <a:t>orthonormal</a:t>
            </a:r>
            <a:r>
              <a:rPr sz="1100" spc="-40" dirty="0">
                <a:latin typeface="Arial MT"/>
                <a:cs typeface="Arial MT"/>
              </a:rPr>
              <a:t> </a:t>
            </a:r>
            <a:r>
              <a:rPr sz="1100" spc="-45" dirty="0">
                <a:latin typeface="Arial MT"/>
                <a:cs typeface="Arial MT"/>
              </a:rPr>
              <a:t>columns</a:t>
            </a:r>
            <a:r>
              <a:rPr sz="1100" spc="-35" dirty="0">
                <a:latin typeface="Arial MT"/>
                <a:cs typeface="Arial MT"/>
              </a:rPr>
              <a:t> </a:t>
            </a:r>
            <a:r>
              <a:rPr sz="1100" dirty="0">
                <a:latin typeface="Arial MT"/>
                <a:cs typeface="Arial MT"/>
              </a:rPr>
              <a:t>-</a:t>
            </a:r>
            <a:r>
              <a:rPr sz="1100" spc="10" dirty="0">
                <a:latin typeface="Arial MT"/>
                <a:cs typeface="Arial MT"/>
              </a:rPr>
              <a:t> </a:t>
            </a:r>
            <a:r>
              <a:rPr sz="1100" spc="-10" dirty="0">
                <a:solidFill>
                  <a:srgbClr val="0000FF"/>
                </a:solidFill>
                <a:latin typeface="Arial MT"/>
                <a:cs typeface="Arial MT"/>
              </a:rPr>
              <a:t>right </a:t>
            </a:r>
            <a:r>
              <a:rPr sz="1100" spc="-40" dirty="0">
                <a:solidFill>
                  <a:srgbClr val="0000FF"/>
                </a:solidFill>
                <a:latin typeface="Arial MT"/>
                <a:cs typeface="Arial MT"/>
              </a:rPr>
              <a:t>singular</a:t>
            </a:r>
            <a:r>
              <a:rPr sz="1100" spc="-15" dirty="0">
                <a:solidFill>
                  <a:srgbClr val="0000FF"/>
                </a:solidFill>
                <a:latin typeface="Arial MT"/>
                <a:cs typeface="Arial MT"/>
              </a:rPr>
              <a:t> </a:t>
            </a:r>
            <a:r>
              <a:rPr sz="1100" spc="-10" dirty="0">
                <a:solidFill>
                  <a:srgbClr val="0000FF"/>
                </a:solidFill>
                <a:latin typeface="Arial MT"/>
                <a:cs typeface="Arial MT"/>
              </a:rPr>
              <a:t>vectors</a:t>
            </a:r>
            <a:endParaRPr sz="1100" dirty="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TotalTime>
  <Words>2173</Words>
  <Application>Microsoft Office PowerPoint</Application>
  <PresentationFormat>Custom</PresentationFormat>
  <Paragraphs>193</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Arial MT</vt:lpstr>
      <vt:lpstr>Calibri</vt:lpstr>
      <vt:lpstr>Times New Roman</vt:lpstr>
      <vt:lpstr>Office Theme</vt:lpstr>
      <vt:lpstr>Singular Value Decompostion(SVD) and CNN for Image Processing</vt:lpstr>
      <vt:lpstr>Table of Contents</vt:lpstr>
      <vt:lpstr>Introduction to Image Processing</vt:lpstr>
      <vt:lpstr>Problem Statement: Why Image Processing is Needed</vt:lpstr>
      <vt:lpstr>Motivation</vt:lpstr>
      <vt:lpstr>Motivation</vt:lpstr>
      <vt:lpstr>PowerPoint Presentation</vt:lpstr>
      <vt:lpstr>Motivation</vt:lpstr>
      <vt:lpstr>Singular Value Decomposition- Diagonalization of non square matrix on rank(A)=r for A=U*S*V.T</vt:lpstr>
      <vt:lpstr>Singular Value Decomposition -Applications</vt:lpstr>
      <vt:lpstr>Singular Value Decomposition Redu</vt:lpstr>
      <vt:lpstr>Low-Rank Approximation</vt:lpstr>
      <vt:lpstr>Low-Rank Approximation</vt:lpstr>
      <vt:lpstr>PowerPoint Presentation</vt:lpstr>
      <vt:lpstr>Singular Value Decomposition &amp; CNN and Used Libraries</vt:lpstr>
      <vt:lpstr>SVD viewed under different lenses</vt:lpstr>
      <vt:lpstr>Principal Component Analysis The left singular vectors u1,u2,...,un form a rotated, orthonormal basis for the m-dimensional space occupied by the columns of A, a1,a2,...,an (data points).</vt:lpstr>
      <vt:lpstr>Principal Component Analysis</vt:lpstr>
      <vt:lpstr>SVD transformed U,V.T vectors in m , n dimension respectively</vt:lpstr>
      <vt:lpstr>Example –SVD examined by matrization of gaussian dataset</vt:lpstr>
      <vt:lpstr>Example –After applying SVD on Gaussian Variables Matrix The Alignments of U,S,V.T </vt:lpstr>
      <vt:lpstr>Example –After applying SVD on Gaussian Variables Matrix The Alignments of U,S,V.T </vt:lpstr>
      <vt:lpstr>Now applying SVD and CNN on this Image (CNN majorly used for denoising using filters) and Image denoising also done using gaussian noise elimination</vt:lpstr>
      <vt:lpstr>Conversion to Gray Scale -</vt:lpstr>
      <vt:lpstr>SVD applied to Gray Scale shape of U,S,V.T with sorted S in Descending Order</vt:lpstr>
      <vt:lpstr>SVD applied to Gray Scale shape of U,S,V.T with sorted S in Descending Order without first and Highest Singular Value</vt:lpstr>
      <vt:lpstr>SVD applied to Gray Scale shape of U,S,V.T with sorted S in Descending Order and Reconstructed with merging U,S,V.T with left U and right V vector values </vt:lpstr>
      <vt:lpstr>SVD applied to Gray Scale shape of U,S,V.T with sorted S in Descending Order exploring of N with step size =5 from 5 to 25</vt:lpstr>
      <vt:lpstr>SVD applied to Gray Scale shape of U,S,V.T with sorted S in Descending Order exploring of N and optional value fits with N=56 top singular vectors</vt:lpstr>
      <vt:lpstr>SVD applied to Gray Scale shape of U,S,V.T with sorted S in Descending Order split after optimal N into Red ,Green ,Blue Channels with 200 pixel size </vt:lpstr>
      <vt:lpstr>SVD applied to Gray Scale shape of U,S,V.T with sorted S in Descending Order split after N=50 or 56 same thing and now the code to regenerate the image </vt:lpstr>
      <vt:lpstr>SVD applied to Gray Scale shape of U,S,V.T with sorted S in Descending Order  with Reconstructed Image output  with {R ,G, B} links </vt:lpstr>
      <vt:lpstr>SVD applied to Gray Scale shape of U,S,V.T with sorted S in Descending Order with SVD singular value plots and log scale plot</vt:lpstr>
      <vt:lpstr>SVD applied to Gray Scale shape of U,S,V.T with sorted S in Descending Order Anomalies </vt:lpstr>
      <vt:lpstr>SVD applied to Gray Scale shape of U,S,V.T with sorted S in Descending Order to tackle anomalies- </vt:lpstr>
      <vt:lpstr>Image Denoising</vt:lpstr>
      <vt:lpstr>Image Denoising</vt:lpstr>
      <vt:lpstr>Image Denoising</vt:lpstr>
      <vt:lpstr>Image Denoising</vt:lpstr>
      <vt:lpstr>Image Denoising</vt:lpstr>
      <vt:lpstr>Image Denoising</vt:lpstr>
      <vt:lpstr>Image Denoising</vt:lpstr>
      <vt:lpstr>Introduction to Convolutional Neural Networks (CNNs)</vt:lpstr>
      <vt:lpstr>CNN Denoising Architecture goals and basic architecture </vt:lpstr>
      <vt:lpstr>CNN Denoising Results and Metrics</vt:lpstr>
      <vt:lpstr>CNN Denoising Results and Metrics</vt:lpstr>
      <vt:lpstr>CNN Denoising Results and Metrics</vt:lpstr>
      <vt:lpstr>CNN Denoising Results and Metrics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Sudipta Ghosh</dc:creator>
  <cp:lastModifiedBy>Bikramjyot Singh Sethi</cp:lastModifiedBy>
  <cp:revision>146</cp:revision>
  <dcterms:created xsi:type="dcterms:W3CDTF">2025-10-04T18:05:34Z</dcterms:created>
  <dcterms:modified xsi:type="dcterms:W3CDTF">2025-10-06T13:30:51Z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2025-08-17T00:00:00Z</vt:filetime>
  </property>
  <property fmtid="{D5CDD505-2E9C-101B-9397-08002B2CF9AE}" pid="3" name="Creator">
    <vt:lpwstr>Aspose.Slides for .NET 24.6</vt:lpwstr>
  </property>
  <property fmtid="{D5CDD505-2E9C-101B-9397-08002B2CF9AE}" pid="4" name="LastSaved">
    <vt:filetime>2025-10-04T00:00:00Z</vt:filetime>
  </property>
  <property fmtid="{D5CDD505-2E9C-101B-9397-08002B2CF9AE}" pid="5" name="Producer">
    <vt:lpwstr>Aspose.Slides for .NET 24.6</vt:lpwstr>
  </property>
</Properties>
</file>